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058400" cy="7772400"/>
  <p:notesSz cx="10058400" cy="7772400"/>
  <p:embeddedFontLst>
    <p:embeddedFont>
      <p:font typeface="Arial" panose="020B0604020202020204" pitchFamily="34" charset="0"/>
      <p:regular r:id="rId30"/>
      <p:bold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urier New" panose="02070309020205020404" pitchFamily="49" charset="0"/>
      <p:regular r:id="rId37"/>
      <p:bold r:id="rId38"/>
      <p: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Times New Roman" panose="02020603050405020304" pitchFamily="18" charset="0"/>
      <p:regular r:id="rId42"/>
      <p:bold r:id="rId43"/>
      <p:boldItalic r:id="rId44"/>
    </p:embeddedFont>
    <p:embeddedFont>
      <p:font typeface="Wingdings" panose="05000000000000000000" pitchFamily="2" charset="2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153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3276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" y="457200"/>
            <a:ext cx="9143999" cy="97917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2000" y="1066800"/>
            <a:ext cx="8839200" cy="3695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1078" y="782066"/>
            <a:ext cx="8556243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126" y="2024887"/>
            <a:ext cx="7901940" cy="429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3276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30/06/2020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457200" y="1768436"/>
            <a:ext cx="8493125" cy="1626870"/>
            <a:chOff x="457200" y="1768436"/>
            <a:chExt cx="8493125" cy="1626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086" y="1768436"/>
              <a:ext cx="7602242" cy="6471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2415540"/>
              <a:ext cx="8492594" cy="9791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620515" y="2225294"/>
            <a:ext cx="312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CHUỖI </a:t>
            </a:r>
            <a:r>
              <a:rPr sz="3600" b="1" dirty="0">
                <a:solidFill>
                  <a:srgbClr val="FF0000"/>
                </a:solidFill>
                <a:latin typeface="Tahoma"/>
                <a:cs typeface="Tahoma"/>
              </a:rPr>
              <a:t>KÝ</a:t>
            </a:r>
            <a:r>
              <a:rPr sz="3600" b="1" spc="-8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3600" b="1" spc="-5" dirty="0">
                <a:solidFill>
                  <a:srgbClr val="FF0000"/>
                </a:solidFill>
                <a:latin typeface="Tahoma"/>
                <a:cs typeface="Tahoma"/>
              </a:rPr>
              <a:t>TỰ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7200" y="3394709"/>
            <a:ext cx="9143365" cy="1958339"/>
            <a:chOff x="457200" y="3394709"/>
            <a:chExt cx="9143365" cy="195833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3394709"/>
              <a:ext cx="9143237" cy="9791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4373879"/>
              <a:ext cx="9143237" cy="97917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5353050"/>
            <a:ext cx="9143237" cy="19621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2529" y="673100"/>
            <a:ext cx="4878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NHẬP XUẤT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1536485"/>
            <a:ext cx="8452485" cy="50761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800" spc="3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35" dirty="0">
                <a:solidFill>
                  <a:srgbClr val="132767"/>
                </a:solidFill>
                <a:latin typeface="Arial"/>
                <a:cs typeface="Arial"/>
              </a:rPr>
              <a:t>Nhập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 chuỗi</a:t>
            </a:r>
            <a:endParaRPr sz="2800">
              <a:latin typeface="Arial"/>
              <a:cs typeface="Arial"/>
            </a:endParaRPr>
          </a:p>
          <a:p>
            <a:pPr marL="355600" marR="5080" algn="just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Khi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sử dụng </a:t>
            </a: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hàm scanf() để nhập chuỗi thì chuỗi nhập  vào không được chứa </a:t>
            </a:r>
            <a:r>
              <a:rPr sz="2400" b="1" i="1" dirty="0">
                <a:solidFill>
                  <a:srgbClr val="132767"/>
                </a:solidFill>
                <a:latin typeface="Arial"/>
                <a:cs typeface="Arial"/>
              </a:rPr>
              <a:t>ký tự </a:t>
            </a:r>
            <a:r>
              <a:rPr sz="2400" b="1" i="1" spc="-5" dirty="0">
                <a:solidFill>
                  <a:srgbClr val="132767"/>
                </a:solidFill>
                <a:latin typeface="Arial"/>
                <a:cs typeface="Arial"/>
              </a:rPr>
              <a:t>trắng (space)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.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 đã cung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cấp thêm hàm gets() để nhập chuỗi, cú pháp như</a:t>
            </a:r>
            <a:r>
              <a:rPr sz="2400" spc="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  <a:p>
            <a:pPr marL="1841500" algn="just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char *gets(char</a:t>
            </a:r>
            <a:r>
              <a:rPr sz="24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*s);</a:t>
            </a:r>
            <a:endParaRPr sz="24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  <a:spcBef>
                <a:spcPts val="665"/>
              </a:spcBef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Xuất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chuỗi</a:t>
            </a:r>
            <a:endParaRPr sz="2800">
              <a:latin typeface="Arial"/>
              <a:cs typeface="Arial"/>
            </a:endParaRPr>
          </a:p>
          <a:p>
            <a:pPr marL="355600" marR="5080" algn="just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xuất chuỗi ra màn hình, có thể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dụng hàm 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printf()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với mã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định dạng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%s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.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 cung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cấp thêm hàm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puts() 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để xuất một chuỗi lên màn hình, cú pháp như</a:t>
            </a:r>
            <a:r>
              <a:rPr sz="2400" spc="6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  <a:p>
            <a:pPr marL="1841500" algn="just">
              <a:lnSpc>
                <a:spcPct val="100000"/>
              </a:lnSpc>
              <a:spcBef>
                <a:spcPts val="575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int puts(const char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*s);</a:t>
            </a:r>
            <a:endParaRPr sz="24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Cả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hai hàm này được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khai báo nguyên mẫu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trong</a:t>
            </a:r>
            <a:endParaRPr sz="240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&lt;stdio.h&gt;</a:t>
            </a:r>
            <a:r>
              <a:rPr sz="2400" b="1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2529" y="673100"/>
            <a:ext cx="4878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NHẬP XUẤT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5896" y="2099563"/>
            <a:ext cx="7901940" cy="427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100"/>
              </a:spcBef>
            </a:pPr>
            <a:r>
              <a:rPr sz="2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dụ 1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Chương </a:t>
            </a:r>
            <a:r>
              <a:rPr sz="2800" dirty="0">
                <a:latin typeface="Times New Roman"/>
                <a:cs typeface="Times New Roman"/>
              </a:rPr>
              <a:t>trình minh họa </a:t>
            </a:r>
            <a:r>
              <a:rPr sz="2800" spc="-5" dirty="0">
                <a:latin typeface="Times New Roman"/>
                <a:cs typeface="Times New Roman"/>
              </a:rPr>
              <a:t>việc nhập/xuất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chuỗi.</a:t>
            </a:r>
            <a:endParaRPr sz="2800">
              <a:latin typeface="Times New Roman"/>
              <a:cs typeface="Times New Roman"/>
            </a:endParaRPr>
          </a:p>
          <a:p>
            <a:pPr marL="12700" marR="4050029">
              <a:lnSpc>
                <a:spcPts val="3300"/>
              </a:lnSpc>
              <a:spcBef>
                <a:spcPts val="75"/>
              </a:spcBef>
            </a:pPr>
            <a:r>
              <a:rPr sz="2800" spc="-10" dirty="0">
                <a:latin typeface="Courier New"/>
                <a:cs typeface="Courier New"/>
              </a:rPr>
              <a:t>#include &lt;stdio.h&gt;  #include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&lt;string&gt;</a:t>
            </a:r>
            <a:endParaRPr sz="2800">
              <a:latin typeface="Courier New"/>
              <a:cs typeface="Courier New"/>
            </a:endParaRPr>
          </a:p>
          <a:p>
            <a:pPr marL="12700" marR="3625850">
              <a:lnSpc>
                <a:spcPts val="3360"/>
              </a:lnSpc>
              <a:spcBef>
                <a:spcPts val="70"/>
              </a:spcBef>
            </a:pPr>
            <a:r>
              <a:rPr sz="2800" spc="-10" dirty="0">
                <a:latin typeface="Courier New"/>
                <a:cs typeface="Courier New"/>
              </a:rPr>
              <a:t>using namespace std;  main()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ts val="3220"/>
              </a:lnSpc>
            </a:pPr>
            <a:r>
              <a:rPr sz="2800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8150">
              <a:lnSpc>
                <a:spcPts val="3329"/>
              </a:lnSpc>
            </a:pPr>
            <a:r>
              <a:rPr sz="2800" spc="-10" dirty="0">
                <a:latin typeface="Courier New"/>
                <a:cs typeface="Courier New"/>
              </a:rPr>
              <a:t>char</a:t>
            </a:r>
            <a:r>
              <a:rPr sz="2800" spc="-2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st[50];</a:t>
            </a:r>
            <a:endParaRPr sz="2800">
              <a:latin typeface="Courier New"/>
              <a:cs typeface="Courier New"/>
            </a:endParaRPr>
          </a:p>
          <a:p>
            <a:pPr marL="438150" marR="5080">
              <a:lnSpc>
                <a:spcPts val="3420"/>
              </a:lnSpc>
              <a:spcBef>
                <a:spcPts val="65"/>
              </a:spcBef>
            </a:pPr>
            <a:r>
              <a:rPr sz="2800" spc="-10" dirty="0">
                <a:latin typeface="Courier New"/>
                <a:cs typeface="Courier New"/>
              </a:rPr>
              <a:t>printf("\nNhap chuoi: </a:t>
            </a:r>
            <a:r>
              <a:rPr sz="2800" spc="-5" dirty="0">
                <a:latin typeface="Courier New"/>
                <a:cs typeface="Courier New"/>
              </a:rPr>
              <a:t>"); gets(st);  </a:t>
            </a:r>
            <a:r>
              <a:rPr sz="2800" spc="-10" dirty="0">
                <a:latin typeface="Courier New"/>
                <a:cs typeface="Courier New"/>
              </a:rPr>
              <a:t>printf("\nXuat chuoi: ");</a:t>
            </a:r>
            <a:r>
              <a:rPr sz="2800" spc="-4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puts(st);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ts val="3235"/>
              </a:lnSpc>
            </a:pPr>
            <a:r>
              <a:rPr sz="2800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8729" y="673100"/>
            <a:ext cx="4878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NHẬP XUẤT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649984"/>
            <a:ext cx="8452485" cy="549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Ví dụ 2</a:t>
            </a:r>
            <a:r>
              <a:rPr sz="2400" dirty="0">
                <a:latin typeface="Times New Roman"/>
                <a:cs typeface="Times New Roman"/>
              </a:rPr>
              <a:t>: </a:t>
            </a:r>
            <a:r>
              <a:rPr sz="2400" spc="-40" dirty="0">
                <a:latin typeface="Times New Roman"/>
                <a:cs typeface="Times New Roman"/>
              </a:rPr>
              <a:t>Viết </a:t>
            </a:r>
            <a:r>
              <a:rPr sz="2400" spc="-5" dirty="0">
                <a:latin typeface="Times New Roman"/>
                <a:cs typeface="Times New Roman"/>
              </a:rPr>
              <a:t>chương trình nhập </a:t>
            </a:r>
            <a:r>
              <a:rPr sz="2400" dirty="0">
                <a:latin typeface="Times New Roman"/>
                <a:cs typeface="Times New Roman"/>
              </a:rPr>
              <a:t>vào </a:t>
            </a:r>
            <a:r>
              <a:rPr sz="2400" spc="-5" dirty="0">
                <a:latin typeface="Times New Roman"/>
                <a:cs typeface="Times New Roman"/>
              </a:rPr>
              <a:t>họ </a:t>
            </a:r>
            <a:r>
              <a:rPr sz="2400" dirty="0">
                <a:latin typeface="Times New Roman"/>
                <a:cs typeface="Times New Roman"/>
              </a:rPr>
              <a:t>tên </a:t>
            </a:r>
            <a:r>
              <a:rPr sz="2400" spc="-5" dirty="0">
                <a:latin typeface="Times New Roman"/>
                <a:cs typeface="Times New Roman"/>
              </a:rPr>
              <a:t>của </a:t>
            </a:r>
            <a:r>
              <a:rPr sz="2400" dirty="0">
                <a:latin typeface="Times New Roman"/>
                <a:cs typeface="Times New Roman"/>
              </a:rPr>
              <a:t>n </a:t>
            </a:r>
            <a:r>
              <a:rPr sz="2400" spc="-5" dirty="0">
                <a:latin typeface="Times New Roman"/>
                <a:cs typeface="Times New Roman"/>
              </a:rPr>
              <a:t>người </a:t>
            </a:r>
            <a:r>
              <a:rPr sz="2400" dirty="0">
                <a:latin typeface="Times New Roman"/>
                <a:cs typeface="Times New Roman"/>
              </a:rPr>
              <a:t>sau đó </a:t>
            </a:r>
            <a:r>
              <a:rPr sz="2400" spc="-5" dirty="0">
                <a:latin typeface="Times New Roman"/>
                <a:cs typeface="Times New Roman"/>
              </a:rPr>
              <a:t>in  </a:t>
            </a:r>
            <a:r>
              <a:rPr sz="2400" dirty="0">
                <a:latin typeface="Times New Roman"/>
                <a:cs typeface="Times New Roman"/>
              </a:rPr>
              <a:t>danh sách vừa </a:t>
            </a:r>
            <a:r>
              <a:rPr sz="2400" spc="-5" dirty="0">
                <a:latin typeface="Times New Roman"/>
                <a:cs typeface="Times New Roman"/>
              </a:rPr>
              <a:t>nhập ra màn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hình.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735"/>
              </a:lnSpc>
            </a:pPr>
            <a:r>
              <a:rPr sz="2400" spc="-5" dirty="0">
                <a:latin typeface="Courier New"/>
                <a:cs typeface="Courier New"/>
              </a:rPr>
              <a:t>#include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&lt;string&gt;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#include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&lt;iostream&gt;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567940" algn="l"/>
              </a:tabLst>
            </a:pPr>
            <a:r>
              <a:rPr sz="2400" spc="-5" dirty="0">
                <a:latin typeface="Courier New"/>
                <a:cs typeface="Courier New"/>
              </a:rPr>
              <a:t>void</a:t>
            </a:r>
            <a:r>
              <a:rPr sz="2400" spc="-1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Nhap(int	&amp;n,char </a:t>
            </a:r>
            <a:r>
              <a:rPr sz="2400" spc="-10" dirty="0">
                <a:latin typeface="Courier New"/>
                <a:cs typeface="Courier New"/>
              </a:rPr>
              <a:t>*st[])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8460" marR="222631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cout&lt;&lt;endl&lt;&lt;"Nhap </a:t>
            </a:r>
            <a:r>
              <a:rPr sz="2400" dirty="0">
                <a:latin typeface="Courier New"/>
                <a:cs typeface="Courier New"/>
              </a:rPr>
              <a:t>n = </a:t>
            </a:r>
            <a:r>
              <a:rPr sz="2400" spc="-5" dirty="0">
                <a:latin typeface="Courier New"/>
                <a:cs typeface="Courier New"/>
              </a:rPr>
              <a:t>";</a:t>
            </a:r>
            <a:r>
              <a:rPr sz="2400" spc="-130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cin&gt;&gt;n;  </a:t>
            </a:r>
            <a:r>
              <a:rPr sz="2400" spc="-10" dirty="0">
                <a:latin typeface="Courier New"/>
                <a:cs typeface="Courier New"/>
              </a:rPr>
              <a:t>for(int i=1;i&lt;=n;i++)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ts val="2855"/>
              </a:lnSpc>
            </a:pPr>
            <a:r>
              <a:rPr sz="240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742315" marR="1132840">
              <a:lnSpc>
                <a:spcPts val="2880"/>
              </a:lnSpc>
              <a:spcBef>
                <a:spcPts val="70"/>
              </a:spcBef>
            </a:pPr>
            <a:r>
              <a:rPr sz="2400" spc="-5" dirty="0">
                <a:latin typeface="Courier New"/>
                <a:cs typeface="Courier New"/>
              </a:rPr>
              <a:t>cout&lt;&lt;endl&lt;&lt;"Nhap xau</a:t>
            </a:r>
            <a:r>
              <a:rPr sz="2400" spc="-95" dirty="0">
                <a:latin typeface="Courier New"/>
                <a:cs typeface="Courier New"/>
              </a:rPr>
              <a:t> </a:t>
            </a:r>
            <a:r>
              <a:rPr sz="2400" spc="-5" dirty="0">
                <a:latin typeface="Courier New"/>
                <a:cs typeface="Courier New"/>
              </a:rPr>
              <a:t>st["&lt;&lt;i&lt;&lt;"]=“;  st[i]=(char </a:t>
            </a:r>
            <a:r>
              <a:rPr sz="2400" spc="-10" dirty="0">
                <a:latin typeface="Courier New"/>
                <a:cs typeface="Courier New"/>
              </a:rPr>
              <a:t>*)</a:t>
            </a:r>
            <a:r>
              <a:rPr sz="2400" b="1" spc="-10" dirty="0">
                <a:latin typeface="Courier New"/>
                <a:cs typeface="Courier New"/>
              </a:rPr>
              <a:t>malloc</a:t>
            </a:r>
            <a:r>
              <a:rPr sz="2400" spc="-10" dirty="0">
                <a:latin typeface="Courier New"/>
                <a:cs typeface="Courier New"/>
              </a:rPr>
              <a:t>(30);  </a:t>
            </a:r>
            <a:r>
              <a:rPr sz="2400" spc="-5" dirty="0">
                <a:latin typeface="Courier New"/>
                <a:cs typeface="Courier New"/>
              </a:rPr>
              <a:t>fflush(stdin);</a:t>
            </a:r>
            <a:endParaRPr sz="2400">
              <a:latin typeface="Courier New"/>
              <a:cs typeface="Courier New"/>
            </a:endParaRPr>
          </a:p>
          <a:p>
            <a:pPr marL="742315">
              <a:lnSpc>
                <a:spcPts val="2840"/>
              </a:lnSpc>
            </a:pPr>
            <a:r>
              <a:rPr sz="2400" spc="-10" dirty="0">
                <a:latin typeface="Courier New"/>
                <a:cs typeface="Courier New"/>
              </a:rPr>
              <a:t>gets(st[i]);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8729" y="749299"/>
            <a:ext cx="487870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NHẬP XUẤT</a:t>
            </a:r>
            <a:r>
              <a:rPr sz="4000" spc="-13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5539" y="1774952"/>
            <a:ext cx="4953635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void InDS(int n,char</a:t>
            </a:r>
            <a:r>
              <a:rPr sz="2400" spc="-9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*st[])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for(int</a:t>
            </a:r>
            <a:r>
              <a:rPr sz="2400" spc="-2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i=1;i&lt;=n;i++)</a:t>
            </a:r>
            <a:endParaRPr sz="2400">
              <a:latin typeface="Courier New"/>
              <a:cs typeface="Courier New"/>
            </a:endParaRPr>
          </a:p>
          <a:p>
            <a:pPr marL="165544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cout&lt;&lt;endl&lt;&lt;st[i];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main()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8460" marR="2012950">
              <a:lnSpc>
                <a:spcPct val="100000"/>
              </a:lnSpc>
              <a:tabLst>
                <a:tab pos="1108075" algn="l"/>
              </a:tabLst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char</a:t>
            </a:r>
            <a:r>
              <a:rPr sz="2400" spc="-11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*st[100];  </a:t>
            </a:r>
            <a:r>
              <a:rPr sz="2400" spc="-10" dirty="0">
                <a:solidFill>
                  <a:srgbClr val="132767"/>
                </a:solidFill>
                <a:latin typeface="Courier New"/>
                <a:cs typeface="Courier New"/>
              </a:rPr>
              <a:t>int	n;  </a:t>
            </a: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Nhap(n,st);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Courier New"/>
                <a:cs typeface="Courier New"/>
              </a:rPr>
              <a:t>InDS(n,st);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</a:pPr>
            <a:r>
              <a:rPr sz="2400" spc="-10" dirty="0">
                <a:solidFill>
                  <a:srgbClr val="132767"/>
                </a:solidFill>
                <a:latin typeface="Courier New"/>
                <a:cs typeface="Courier New"/>
              </a:rPr>
              <a:t>getch();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9729" y="752348"/>
            <a:ext cx="41179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SO SÁNH</a:t>
            </a:r>
            <a:r>
              <a:rPr sz="4000" spc="-120" dirty="0"/>
              <a:t> </a:t>
            </a:r>
            <a:r>
              <a:rPr sz="4000" dirty="0"/>
              <a:t>CHUỖI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4540" y="1669795"/>
            <a:ext cx="8528050" cy="557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Không </a:t>
            </a:r>
            <a:r>
              <a:rPr sz="2800" spc="-5" dirty="0">
                <a:latin typeface="Times New Roman"/>
                <a:cs typeface="Times New Roman"/>
              </a:rPr>
              <a:t>thể so sánh trực tiếp hai chuỗi ký tự trong C, vì nó  chỉ so sánh giá </a:t>
            </a:r>
            <a:r>
              <a:rPr sz="2800" dirty="0">
                <a:latin typeface="Times New Roman"/>
                <a:cs typeface="Times New Roman"/>
              </a:rPr>
              <a:t>trị </a:t>
            </a:r>
            <a:r>
              <a:rPr sz="2800" spc="-5" dirty="0">
                <a:latin typeface="Times New Roman"/>
                <a:cs typeface="Times New Roman"/>
              </a:rPr>
              <a:t>của </a:t>
            </a:r>
            <a:r>
              <a:rPr sz="2800" spc="-10" dirty="0">
                <a:latin typeface="Times New Roman"/>
                <a:cs typeface="Times New Roman"/>
              </a:rPr>
              <a:t>hai </a:t>
            </a:r>
            <a:r>
              <a:rPr sz="2800" spc="-5" dirty="0">
                <a:latin typeface="Times New Roman"/>
                <a:cs typeface="Times New Roman"/>
              </a:rPr>
              <a:t>con trỏ hằng là tên của </a:t>
            </a:r>
            <a:r>
              <a:rPr sz="2800" spc="-10" dirty="0">
                <a:latin typeface="Times New Roman"/>
                <a:cs typeface="Times New Roman"/>
              </a:rPr>
              <a:t>hai </a:t>
            </a:r>
            <a:r>
              <a:rPr sz="2800" spc="-5" dirty="0">
                <a:latin typeface="Times New Roman"/>
                <a:cs typeface="Times New Roman"/>
              </a:rPr>
              <a:t>biến  </a:t>
            </a:r>
            <a:r>
              <a:rPr sz="2800" dirty="0">
                <a:latin typeface="Times New Roman"/>
                <a:cs typeface="Times New Roman"/>
              </a:rPr>
              <a:t>chuỗi. </a:t>
            </a:r>
            <a:r>
              <a:rPr sz="2800" spc="-5" dirty="0">
                <a:latin typeface="Times New Roman"/>
                <a:cs typeface="Times New Roman"/>
              </a:rPr>
              <a:t>Vì </a:t>
            </a:r>
            <a:r>
              <a:rPr sz="2800" spc="-50" dirty="0">
                <a:latin typeface="Times New Roman"/>
                <a:cs typeface="Times New Roman"/>
              </a:rPr>
              <a:t>vậy, </a:t>
            </a:r>
            <a:r>
              <a:rPr sz="2800" dirty="0">
                <a:latin typeface="Times New Roman"/>
                <a:cs typeface="Times New Roman"/>
              </a:rPr>
              <a:t>C </a:t>
            </a:r>
            <a:r>
              <a:rPr sz="2800" spc="-5" dirty="0">
                <a:latin typeface="Times New Roman"/>
                <a:cs typeface="Times New Roman"/>
              </a:rPr>
              <a:t>cung cấp một </a:t>
            </a:r>
            <a:r>
              <a:rPr sz="2800" dirty="0">
                <a:latin typeface="Times New Roman"/>
                <a:cs typeface="Times New Roman"/>
              </a:rPr>
              <a:t>số hàm so sánh </a:t>
            </a:r>
            <a:r>
              <a:rPr sz="2800" spc="-5" dirty="0">
                <a:latin typeface="Times New Roman"/>
                <a:cs typeface="Times New Roman"/>
              </a:rPr>
              <a:t>chuỗi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691515">
              <a:lnSpc>
                <a:spcPts val="3350"/>
              </a:lnSpc>
              <a:spcBef>
                <a:spcPts val="20"/>
              </a:spcBef>
            </a:pPr>
            <a:r>
              <a:rPr sz="2800" b="1" dirty="0">
                <a:latin typeface="Arial"/>
                <a:cs typeface="Arial"/>
              </a:rPr>
              <a:t>int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strcmp</a:t>
            </a:r>
            <a:r>
              <a:rPr sz="2800" b="1" dirty="0">
                <a:latin typeface="Arial"/>
                <a:cs typeface="Arial"/>
              </a:rPr>
              <a:t>(const char </a:t>
            </a:r>
            <a:r>
              <a:rPr sz="2800" b="1" spc="-5" dirty="0">
                <a:latin typeface="Arial"/>
                <a:cs typeface="Arial"/>
              </a:rPr>
              <a:t>*s1, </a:t>
            </a:r>
            <a:r>
              <a:rPr sz="2800" b="1" dirty="0">
                <a:latin typeface="Arial"/>
                <a:cs typeface="Arial"/>
              </a:rPr>
              <a:t>const char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*s2);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Times New Roman"/>
                <a:cs typeface="Times New Roman"/>
              </a:rPr>
              <a:t>Hàm </a:t>
            </a:r>
            <a:r>
              <a:rPr sz="2800" dirty="0">
                <a:latin typeface="Times New Roman"/>
                <a:cs typeface="Times New Roman"/>
              </a:rPr>
              <a:t>trả về các giá trị như</a:t>
            </a:r>
            <a:r>
              <a:rPr sz="2800" spc="-1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sau: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1303655" algn="l"/>
              </a:tabLst>
            </a:pPr>
            <a:r>
              <a:rPr sz="2800" dirty="0">
                <a:latin typeface="Times New Roman"/>
                <a:cs typeface="Times New Roman"/>
              </a:rPr>
              <a:t>&gt;	0: </a:t>
            </a:r>
            <a:r>
              <a:rPr sz="2800" spc="-5" dirty="0">
                <a:latin typeface="Times New Roman"/>
                <a:cs typeface="Times New Roman"/>
              </a:rPr>
              <a:t>nếu </a:t>
            </a:r>
            <a:r>
              <a:rPr sz="2800" dirty="0">
                <a:latin typeface="Times New Roman"/>
                <a:cs typeface="Times New Roman"/>
              </a:rPr>
              <a:t>s1 lớn hơn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s2.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1303655" algn="l"/>
              </a:tabLst>
            </a:pPr>
            <a:r>
              <a:rPr sz="2800" dirty="0">
                <a:latin typeface="Times New Roman"/>
                <a:cs typeface="Times New Roman"/>
              </a:rPr>
              <a:t>=	0: </a:t>
            </a:r>
            <a:r>
              <a:rPr sz="2800" spc="-5" dirty="0">
                <a:latin typeface="Times New Roman"/>
                <a:cs typeface="Times New Roman"/>
              </a:rPr>
              <a:t>nếu </a:t>
            </a:r>
            <a:r>
              <a:rPr sz="2800" dirty="0">
                <a:latin typeface="Times New Roman"/>
                <a:cs typeface="Times New Roman"/>
              </a:rPr>
              <a:t>s1 </a:t>
            </a:r>
            <a:r>
              <a:rPr sz="2800" spc="-5" dirty="0">
                <a:latin typeface="Times New Roman"/>
                <a:cs typeface="Times New Roman"/>
              </a:rPr>
              <a:t>bằng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s2.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tabLst>
                <a:tab pos="1303655" algn="l"/>
              </a:tabLst>
            </a:pPr>
            <a:r>
              <a:rPr sz="2800" dirty="0">
                <a:latin typeface="Times New Roman"/>
                <a:cs typeface="Times New Roman"/>
              </a:rPr>
              <a:t>&lt;	0: </a:t>
            </a:r>
            <a:r>
              <a:rPr sz="2800" spc="-5" dirty="0">
                <a:latin typeface="Times New Roman"/>
                <a:cs typeface="Times New Roman"/>
              </a:rPr>
              <a:t>nếu </a:t>
            </a:r>
            <a:r>
              <a:rPr sz="2800" dirty="0">
                <a:latin typeface="Times New Roman"/>
                <a:cs typeface="Times New Roman"/>
              </a:rPr>
              <a:t>s1 bé hơn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s2.</a:t>
            </a:r>
            <a:endParaRPr sz="2800">
              <a:latin typeface="Times New Roman"/>
              <a:cs typeface="Times New Roman"/>
            </a:endParaRPr>
          </a:p>
          <a:p>
            <a:pPr marL="478155" indent="-466090">
              <a:lnSpc>
                <a:spcPct val="100000"/>
              </a:lnSpc>
              <a:buFont typeface="Arial"/>
              <a:buChar char="•"/>
              <a:tabLst>
                <a:tab pos="478155" algn="l"/>
                <a:tab pos="478790" algn="l"/>
              </a:tabLst>
            </a:pP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int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str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cmp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(const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char *s1,const char *s2,int</a:t>
            </a:r>
            <a:r>
              <a:rPr sz="2800" b="1" spc="-1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n);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tự trên nhưng chỉ so sánh n ký </a:t>
            </a:r>
            <a:r>
              <a:rPr sz="2800" spc="5" dirty="0">
                <a:solidFill>
                  <a:srgbClr val="132767"/>
                </a:solidFill>
                <a:latin typeface="Times New Roman"/>
                <a:cs typeface="Times New Roman"/>
              </a:rPr>
              <a:t>tự</a:t>
            </a:r>
            <a:r>
              <a:rPr sz="2800" spc="-1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đầu.</a:t>
            </a:r>
            <a:endParaRPr sz="2800">
              <a:latin typeface="Times New Roman"/>
              <a:cs typeface="Times New Roman"/>
            </a:endParaRPr>
          </a:p>
          <a:p>
            <a:pPr marL="478155" indent="-466090">
              <a:lnSpc>
                <a:spcPct val="100000"/>
              </a:lnSpc>
              <a:buFont typeface="Arial"/>
              <a:buChar char="•"/>
              <a:tabLst>
                <a:tab pos="478155" algn="l"/>
                <a:tab pos="478790" algn="l"/>
              </a:tabLst>
            </a:pP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int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str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cmp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(const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char *s1, const char</a:t>
            </a:r>
            <a:r>
              <a:rPr sz="2800" b="1" spc="-18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*s2);</a:t>
            </a:r>
            <a:endParaRPr sz="2800">
              <a:latin typeface="Times New Roman"/>
              <a:cs typeface="Times New Roman"/>
            </a:endParaRPr>
          </a:p>
          <a:p>
            <a:pPr marL="12700" marR="358140" indent="-635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Tương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tự strcmp() nhưng khi so sánh thì không phân</a:t>
            </a:r>
            <a:r>
              <a:rPr sz="2800" spc="-19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biệt 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chữ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hoa</a:t>
            </a:r>
            <a:r>
              <a:rPr sz="2800" spc="-4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thường.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1129" y="750061"/>
            <a:ext cx="41179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SO SÁNH</a:t>
            </a:r>
            <a:r>
              <a:rPr sz="4000" spc="-120" dirty="0"/>
              <a:t> </a:t>
            </a:r>
            <a:r>
              <a:rPr sz="4000" dirty="0"/>
              <a:t>CHUỖI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27" y="1669795"/>
            <a:ext cx="6623050" cy="555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75"/>
              </a:lnSpc>
              <a:spcBef>
                <a:spcPts val="10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dụ</a:t>
            </a:r>
            <a:r>
              <a:rPr sz="280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Sắp xếp các chuỗi theo </a:t>
            </a:r>
            <a:r>
              <a:rPr sz="2800" dirty="0">
                <a:latin typeface="Times New Roman"/>
                <a:cs typeface="Times New Roman"/>
              </a:rPr>
              <a:t>thứ tự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alphabet.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75"/>
              </a:lnSpc>
            </a:pPr>
            <a:r>
              <a:rPr sz="2800" spc="-10" dirty="0">
                <a:latin typeface="Courier New"/>
                <a:cs typeface="Courier New"/>
              </a:rPr>
              <a:t>void Sort(int n,char</a:t>
            </a:r>
            <a:r>
              <a:rPr sz="2800" spc="-1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*st[])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ts val="3329"/>
              </a:lnSpc>
            </a:pPr>
            <a:r>
              <a:rPr sz="2800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63600" marR="856615" indent="-212725">
              <a:lnSpc>
                <a:spcPts val="3360"/>
              </a:lnSpc>
              <a:spcBef>
                <a:spcPts val="80"/>
              </a:spcBef>
            </a:pPr>
            <a:r>
              <a:rPr sz="2800" spc="-10" dirty="0">
                <a:latin typeface="Courier New"/>
                <a:cs typeface="Courier New"/>
              </a:rPr>
              <a:t>for(int i=1;i&lt;n;i++)  for(int</a:t>
            </a:r>
            <a:r>
              <a:rPr sz="2800" spc="-7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j=i+1;j&lt;=n;j++)</a:t>
            </a:r>
            <a:endParaRPr sz="2800">
              <a:latin typeface="Courier New"/>
              <a:cs typeface="Courier New"/>
            </a:endParaRPr>
          </a:p>
          <a:p>
            <a:pPr marL="1289685">
              <a:lnSpc>
                <a:spcPts val="3310"/>
              </a:lnSpc>
            </a:pPr>
            <a:r>
              <a:rPr sz="2800" spc="-10" dirty="0">
                <a:latin typeface="Courier New"/>
                <a:cs typeface="Courier New"/>
              </a:rPr>
              <a:t>if(</a:t>
            </a:r>
            <a:r>
              <a:rPr sz="2800" b="1" spc="-10" dirty="0">
                <a:latin typeface="Courier New"/>
                <a:cs typeface="Courier New"/>
              </a:rPr>
              <a:t>strcmp</a:t>
            </a:r>
            <a:r>
              <a:rPr sz="2800" spc="-10" dirty="0">
                <a:latin typeface="Courier New"/>
                <a:cs typeface="Courier New"/>
              </a:rPr>
              <a:t>(st[i],st[j])&gt;0)</a:t>
            </a:r>
            <a:endParaRPr sz="2800">
              <a:latin typeface="Courier New"/>
              <a:cs typeface="Courier New"/>
            </a:endParaRPr>
          </a:p>
          <a:p>
            <a:pPr marL="1289685">
              <a:lnSpc>
                <a:spcPts val="3329"/>
              </a:lnSpc>
            </a:pPr>
            <a:r>
              <a:rPr sz="2800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715770" marR="1068070">
              <a:lnSpc>
                <a:spcPts val="3360"/>
              </a:lnSpc>
              <a:spcBef>
                <a:spcPts val="85"/>
              </a:spcBef>
            </a:pPr>
            <a:r>
              <a:rPr sz="2800" spc="-10" dirty="0">
                <a:latin typeface="Courier New"/>
                <a:cs typeface="Courier New"/>
              </a:rPr>
              <a:t>char tam[30];  strcp</a:t>
            </a:r>
            <a:r>
              <a:rPr sz="2800" dirty="0">
                <a:latin typeface="Courier New"/>
                <a:cs typeface="Courier New"/>
              </a:rPr>
              <a:t>y</a:t>
            </a:r>
            <a:r>
              <a:rPr sz="2800" spc="-10" dirty="0">
                <a:latin typeface="Courier New"/>
                <a:cs typeface="Courier New"/>
              </a:rPr>
              <a:t>(</a:t>
            </a:r>
            <a:r>
              <a:rPr sz="2800" spc="-5" dirty="0">
                <a:latin typeface="Courier New"/>
                <a:cs typeface="Courier New"/>
              </a:rPr>
              <a:t>ta</a:t>
            </a:r>
            <a:r>
              <a:rPr sz="2800" spc="-10" dirty="0">
                <a:latin typeface="Courier New"/>
                <a:cs typeface="Courier New"/>
              </a:rPr>
              <a:t>m,</a:t>
            </a:r>
            <a:r>
              <a:rPr sz="2800" spc="-5" dirty="0">
                <a:latin typeface="Courier New"/>
                <a:cs typeface="Courier New"/>
              </a:rPr>
              <a:t>s</a:t>
            </a:r>
            <a:r>
              <a:rPr sz="2800" spc="-10" dirty="0">
                <a:latin typeface="Courier New"/>
                <a:cs typeface="Courier New"/>
              </a:rPr>
              <a:t>t[</a:t>
            </a:r>
            <a:r>
              <a:rPr sz="2800" spc="-5" dirty="0">
                <a:latin typeface="Courier New"/>
                <a:cs typeface="Courier New"/>
              </a:rPr>
              <a:t>i</a:t>
            </a:r>
            <a:r>
              <a:rPr sz="2800" spc="-10" dirty="0">
                <a:latin typeface="Courier New"/>
                <a:cs typeface="Courier New"/>
              </a:rPr>
              <a:t>])</a:t>
            </a:r>
            <a:r>
              <a:rPr sz="2800" dirty="0"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 marL="1715770">
              <a:lnSpc>
                <a:spcPts val="3250"/>
              </a:lnSpc>
            </a:pPr>
            <a:r>
              <a:rPr sz="2800" spc="-10" dirty="0">
                <a:latin typeface="Courier New"/>
                <a:cs typeface="Courier New"/>
              </a:rPr>
              <a:t>strcpy(st[i],st[j]);</a:t>
            </a:r>
            <a:endParaRPr sz="2800">
              <a:latin typeface="Courier New"/>
              <a:cs typeface="Courier New"/>
            </a:endParaRPr>
          </a:p>
          <a:p>
            <a:pPr marL="1715770">
              <a:lnSpc>
                <a:spcPct val="100000"/>
              </a:lnSpc>
              <a:spcBef>
                <a:spcPts val="60"/>
              </a:spcBef>
            </a:pPr>
            <a:r>
              <a:rPr sz="2800" spc="-10" dirty="0">
                <a:latin typeface="Courier New"/>
                <a:cs typeface="Courier New"/>
              </a:rPr>
              <a:t>strcpy(st[j],tam);</a:t>
            </a:r>
            <a:endParaRPr sz="28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8461" y="70586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739" y="1614474"/>
            <a:ext cx="8299450" cy="35248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FF0000"/>
                </a:solidFill>
                <a:latin typeface="Arial"/>
                <a:cs typeface="Arial"/>
              </a:rPr>
              <a:t>Các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hàm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trong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thư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viện</a:t>
            </a:r>
            <a:r>
              <a:rPr sz="28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&lt;string.h&gt;</a:t>
            </a:r>
            <a:endParaRPr sz="2800">
              <a:latin typeface="Arial"/>
              <a:cs typeface="Arial"/>
            </a:endParaRPr>
          </a:p>
          <a:p>
            <a:pPr marL="755650" indent="-285750">
              <a:lnSpc>
                <a:spcPct val="100000"/>
              </a:lnSpc>
              <a:spcBef>
                <a:spcPts val="670"/>
              </a:spcBef>
              <a:buClr>
                <a:srgbClr val="22A2E2"/>
              </a:buClr>
              <a:buFont typeface="Wingdings"/>
              <a:buChar char=""/>
              <a:tabLst>
                <a:tab pos="755650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strlen()</a:t>
            </a:r>
            <a:endParaRPr sz="2800">
              <a:latin typeface="Arial"/>
              <a:cs typeface="Arial"/>
            </a:endParaRPr>
          </a:p>
          <a:p>
            <a:pPr marL="2025650">
              <a:lnSpc>
                <a:spcPct val="100000"/>
              </a:lnSpc>
              <a:spcBef>
                <a:spcPts val="675"/>
              </a:spcBef>
              <a:tabLst>
                <a:tab pos="3152775" algn="l"/>
              </a:tabLst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size_t	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strlen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(const char *</a:t>
            </a:r>
            <a:r>
              <a:rPr sz="2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s);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Trả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về độ dài của chuỗi s (không kể ký tự</a:t>
            </a:r>
            <a:r>
              <a:rPr sz="28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null).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Arial"/>
              <a:cs typeface="Arial"/>
            </a:endParaRPr>
          </a:p>
          <a:p>
            <a:pPr marL="354965" marR="5080">
              <a:lnSpc>
                <a:spcPct val="100000"/>
              </a:lnSpc>
              <a:spcBef>
                <a:spcPts val="5"/>
              </a:spcBef>
              <a:tabLst>
                <a:tab pos="855344" algn="l"/>
                <a:tab pos="1552575" algn="l"/>
                <a:tab pos="2567940" algn="l"/>
                <a:tab pos="3306445" algn="l"/>
                <a:tab pos="4064000" algn="l"/>
                <a:tab pos="5081270" algn="l"/>
                <a:tab pos="5600065" algn="l"/>
                <a:tab pos="6200140" algn="l"/>
                <a:tab pos="7513320" algn="l"/>
              </a:tabLst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í	</a:t>
            </a:r>
            <a:r>
              <a:rPr sz="2800" b="1" u="heavy" spc="-1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</a:t>
            </a: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ụ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	</a:t>
            </a:r>
            <a:r>
              <a:rPr sz="2800" spc="-10" dirty="0">
                <a:solidFill>
                  <a:srgbClr val="132767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hập	vào	một	chu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ỗ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i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ý	t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ự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,	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huy</a:t>
            </a:r>
            <a:r>
              <a:rPr sz="2800" spc="5" dirty="0">
                <a:solidFill>
                  <a:srgbClr val="132767"/>
                </a:solidFill>
                <a:latin typeface="Arial"/>
                <a:cs typeface="Arial"/>
              </a:rPr>
              <a:t>ể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	sang  chữ in hoa và in kết quả ra màn</a:t>
            </a:r>
            <a:r>
              <a:rPr sz="2800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hình.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2261" y="78206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3139" y="1799336"/>
            <a:ext cx="7249159" cy="471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6174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#include &lt;string&gt;  #include &lt;iostream&gt;  using namespace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std;  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char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st[255];</a:t>
            </a:r>
            <a:endParaRPr sz="2800">
              <a:latin typeface="Arial"/>
              <a:cs typeface="Arial"/>
            </a:endParaRPr>
          </a:p>
          <a:p>
            <a:pPr marL="208915" marR="21082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cout&lt;&lt;"Nhap xau st: ";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gets(st);  for(int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i=0;i&lt;</a:t>
            </a:r>
            <a:r>
              <a:rPr sz="2800" b="1" dirty="0">
                <a:latin typeface="Arial"/>
                <a:cs typeface="Arial"/>
              </a:rPr>
              <a:t>strlen</a:t>
            </a:r>
            <a:r>
              <a:rPr sz="2800" dirty="0">
                <a:latin typeface="Arial"/>
                <a:cs typeface="Arial"/>
              </a:rPr>
              <a:t>(st);i++)</a:t>
            </a:r>
            <a:endParaRPr sz="2800">
              <a:latin typeface="Arial"/>
              <a:cs typeface="Arial"/>
            </a:endParaRPr>
          </a:p>
          <a:p>
            <a:pPr marL="208915" marR="5080" indent="393700">
              <a:lnSpc>
                <a:spcPct val="100000"/>
              </a:lnSpc>
              <a:tabLst>
                <a:tab pos="4584065" algn="l"/>
              </a:tabLst>
            </a:pPr>
            <a:r>
              <a:rPr sz="2800" spc="-5" dirty="0">
                <a:latin typeface="Arial"/>
                <a:cs typeface="Arial"/>
              </a:rPr>
              <a:t>if(st[i]&gt;='a' &amp;&amp;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st[i]&lt;='z‘)	</a:t>
            </a:r>
            <a:r>
              <a:rPr sz="2800" spc="-5" dirty="0">
                <a:latin typeface="Arial"/>
                <a:cs typeface="Arial"/>
              </a:rPr>
              <a:t>st[i]=st[i]-32;  </a:t>
            </a:r>
            <a:r>
              <a:rPr sz="2800" dirty="0">
                <a:latin typeface="Arial"/>
                <a:cs typeface="Arial"/>
              </a:rPr>
              <a:t>cout&lt;&lt;endl&lt;&lt;"Sau khi doi sang in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hoa:"&lt;&lt;st;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2261" y="705866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39" y="1732280"/>
            <a:ext cx="8147050" cy="521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4475" algn="l"/>
              </a:tabLst>
            </a:pP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r>
              <a:rPr sz="28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132767"/>
                </a:solidFill>
                <a:latin typeface="Times New Roman"/>
                <a:cs typeface="Times New Roman"/>
              </a:rPr>
              <a:t>strcat()</a:t>
            </a:r>
            <a:endParaRPr sz="2800">
              <a:latin typeface="Times New Roman"/>
              <a:cs typeface="Times New Roman"/>
            </a:endParaRPr>
          </a:p>
          <a:p>
            <a:pPr marL="926465">
              <a:lnSpc>
                <a:spcPts val="2870"/>
              </a:lnSpc>
              <a:spcBef>
                <a:spcPts val="30"/>
              </a:spcBef>
            </a:pP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char *strcat(char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*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s1, const char </a:t>
            </a:r>
            <a:r>
              <a:rPr sz="2400" b="1" dirty="0">
                <a:solidFill>
                  <a:srgbClr val="132767"/>
                </a:solidFill>
                <a:latin typeface="Arial"/>
                <a:cs typeface="Arial"/>
              </a:rPr>
              <a:t>*</a:t>
            </a:r>
            <a:r>
              <a:rPr sz="2400" b="1" spc="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s2);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80"/>
              </a:lnSpc>
              <a:spcBef>
                <a:spcPts val="85"/>
              </a:spcBef>
            </a:pP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Nối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chuỗi s2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vào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cuối chuỗi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s1. Độ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dài của chuỗi kết quả </a:t>
            </a:r>
            <a:r>
              <a:rPr sz="2400" spc="-10" dirty="0">
                <a:solidFill>
                  <a:srgbClr val="132767"/>
                </a:solidFill>
                <a:latin typeface="Times New Roman"/>
                <a:cs typeface="Times New Roman"/>
              </a:rPr>
              <a:t>bằng 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strlen(s1)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+ strlen(s2).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Hàm trả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về con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trỏ trỏ </a:t>
            </a:r>
            <a:r>
              <a:rPr sz="2400" dirty="0">
                <a:solidFill>
                  <a:srgbClr val="132767"/>
                </a:solidFill>
                <a:latin typeface="Times New Roman"/>
                <a:cs typeface="Times New Roman"/>
              </a:rPr>
              <a:t>đến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chuỗi kết</a:t>
            </a:r>
            <a:r>
              <a:rPr sz="2400" spc="-7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Times New Roman"/>
                <a:cs typeface="Times New Roman"/>
              </a:rPr>
              <a:t>quả.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ts val="2800"/>
              </a:lnSpc>
            </a:pPr>
            <a:r>
              <a:rPr sz="24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400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main()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180340" marR="2643505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char s1[255],s2[255];  cout&lt;&lt;endl&lt;&lt;"Nhap xau s1: "; gets(s1);  cout&lt;&lt;endl&lt;&lt;"Nhap xau s2: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";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gets(s2); 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strcat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(s1,s2);</a:t>
            </a:r>
            <a:endParaRPr sz="2400">
              <a:latin typeface="Arial"/>
              <a:cs typeface="Arial"/>
            </a:endParaRPr>
          </a:p>
          <a:p>
            <a:pPr marL="180340" marR="2302510">
              <a:lnSpc>
                <a:spcPct val="10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cout&lt;&lt;endl&lt;&lt;"Sau khi noi s1 va s2:"&lt;&lt;s1;  getch();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437387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7" y="1949449"/>
            <a:ext cx="8148320" cy="429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4475" algn="l"/>
              </a:tabLst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2800" b="1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strchr()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335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*strchr(char * s, int</a:t>
            </a:r>
            <a:r>
              <a:rPr sz="2800" b="1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c);</a:t>
            </a:r>
            <a:endParaRPr sz="2800">
              <a:latin typeface="Arial"/>
              <a:cs typeface="Arial"/>
            </a:endParaRPr>
          </a:p>
          <a:p>
            <a:pPr marL="12700" marR="5715" algn="just">
              <a:lnSpc>
                <a:spcPts val="3360"/>
              </a:lnSpc>
              <a:spcBef>
                <a:spcPts val="105"/>
              </a:spcBef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Tìm ký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tự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xuất hiện lần đầu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chuỗi. Hàm trả về  con trỏ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trỏ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đến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vị trí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xuất hiện đầu tiên của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trong s.  Nếu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không tìm </a:t>
            </a:r>
            <a:r>
              <a:rPr sz="2800" spc="-40" dirty="0">
                <a:solidFill>
                  <a:srgbClr val="132767"/>
                </a:solidFill>
                <a:latin typeface="Times New Roman"/>
                <a:cs typeface="Times New Roman"/>
              </a:rPr>
              <a:t>thấy,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trả về con trỏ</a:t>
            </a:r>
            <a:r>
              <a:rPr sz="2800" spc="-10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NULL.</a:t>
            </a:r>
            <a:endParaRPr sz="2800">
              <a:latin typeface="Times New Roman"/>
              <a:cs typeface="Times New Roman"/>
            </a:endParaRPr>
          </a:p>
          <a:p>
            <a:pPr marL="243840" indent="-231775">
              <a:lnSpc>
                <a:spcPts val="3265"/>
              </a:lnSpc>
              <a:buFont typeface="Wingdings"/>
              <a:buChar char=""/>
              <a:tabLst>
                <a:tab pos="244475" algn="l"/>
              </a:tabLst>
            </a:pP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2800" b="1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strstr()</a:t>
            </a:r>
            <a:endParaRPr sz="2800">
              <a:latin typeface="Arial"/>
              <a:cs typeface="Arial"/>
            </a:endParaRPr>
          </a:p>
          <a:p>
            <a:pPr marL="927100">
              <a:lnSpc>
                <a:spcPts val="3350"/>
              </a:lnSpc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*strstr(char *s1, const char *</a:t>
            </a:r>
            <a:r>
              <a:rPr sz="2800" b="1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s2);</a:t>
            </a:r>
            <a:endParaRPr sz="2800">
              <a:latin typeface="Arial"/>
              <a:cs typeface="Arial"/>
            </a:endParaRPr>
          </a:p>
          <a:p>
            <a:pPr marL="12700" marR="5080" algn="just">
              <a:lnSpc>
                <a:spcPts val="3360"/>
              </a:lnSpc>
              <a:spcBef>
                <a:spcPts val="100"/>
              </a:spcBef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trả về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con trỏ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trỏ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đến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vị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trí xuất hiện đầu tiên của  s2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s1.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Nếu không tìm </a:t>
            </a:r>
            <a:r>
              <a:rPr sz="2800" spc="-45" dirty="0">
                <a:solidFill>
                  <a:srgbClr val="132767"/>
                </a:solidFill>
                <a:latin typeface="Times New Roman"/>
                <a:cs typeface="Times New Roman"/>
              </a:rPr>
              <a:t>thấy,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hàm trả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về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con trỏ  NULL.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9517" y="719581"/>
            <a:ext cx="248031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MỤC</a:t>
            </a:r>
            <a:r>
              <a:rPr sz="4000" spc="-90" dirty="0"/>
              <a:t> </a:t>
            </a:r>
            <a:r>
              <a:rPr sz="4000" spc="-5" dirty="0"/>
              <a:t>TIÊU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40698" y="1843074"/>
            <a:ext cx="8223250" cy="37807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kiến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thức</a:t>
            </a:r>
            <a:endParaRPr sz="2800">
              <a:latin typeface="Arial"/>
              <a:cs typeface="Arial"/>
            </a:endParaRPr>
          </a:p>
          <a:p>
            <a:pPr marL="354965" marR="5715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Cung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cấp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những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kiến thức về chuỗi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ký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tự,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các  thao tác trên chuỗi ký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tự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và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 hàm liên quan  đến việc xử lý chuỗi ký</a:t>
            </a:r>
            <a:r>
              <a:rPr sz="28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tự…</a:t>
            </a:r>
            <a:endParaRPr sz="2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65" dirty="0">
                <a:solidFill>
                  <a:srgbClr val="132767"/>
                </a:solidFill>
                <a:latin typeface="Arial"/>
                <a:cs typeface="Arial"/>
              </a:rPr>
              <a:t>Về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kỹ</a:t>
            </a:r>
            <a:r>
              <a:rPr sz="2800" b="1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năng</a:t>
            </a:r>
            <a:endParaRPr sz="2800">
              <a:latin typeface="Arial"/>
              <a:cs typeface="Arial"/>
            </a:endParaRPr>
          </a:p>
          <a:p>
            <a:pPr marL="354965" marR="5080" algn="just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Sau khi học xong, người học phải biết vận dụng  những kiến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thức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đã học để giải quyết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số bài  toán liên quan đến chuỗi ký</a:t>
            </a:r>
            <a:r>
              <a:rPr sz="28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2261" y="751585"/>
            <a:ext cx="611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437387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26" y="1949449"/>
            <a:ext cx="8444230" cy="429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800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 marR="495744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#include &lt;stdio.h&gt;  #include &lt;string&gt;  using namespace</a:t>
            </a:r>
            <a:r>
              <a:rPr sz="28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std;  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08915" marR="508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char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*s1="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Borland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International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", *s2="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nation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", *p;  p = strstr(s1,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s2);</a:t>
            </a:r>
            <a:endParaRPr sz="2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printf("%s\n", p); </a:t>
            </a:r>
            <a:r>
              <a:rPr sz="2800" spc="190" dirty="0">
                <a:solidFill>
                  <a:srgbClr val="FF0000"/>
                </a:solidFill>
                <a:latin typeface="Wingdings"/>
                <a:cs typeface="Wingdings"/>
              </a:rPr>
              <a:t></a:t>
            </a:r>
            <a:r>
              <a:rPr sz="2800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in ra</a:t>
            </a:r>
            <a:r>
              <a:rPr sz="2800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national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4540" y="1811527"/>
            <a:ext cx="8348345" cy="441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indent="-34861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60680" algn="l"/>
                <a:tab pos="361315" algn="l"/>
              </a:tabLst>
            </a:pP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 strlwr()</a:t>
            </a:r>
            <a:endParaRPr sz="3200">
              <a:latin typeface="Arial"/>
              <a:cs typeface="Arial"/>
            </a:endParaRPr>
          </a:p>
          <a:p>
            <a:pPr marL="360680">
              <a:lnSpc>
                <a:spcPct val="100000"/>
              </a:lnSpc>
            </a:pP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char *strlwr(char</a:t>
            </a:r>
            <a:r>
              <a:rPr sz="3200" b="1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*st)</a:t>
            </a:r>
            <a:endParaRPr sz="3200">
              <a:latin typeface="Arial"/>
              <a:cs typeface="Arial"/>
            </a:endParaRPr>
          </a:p>
          <a:p>
            <a:pPr marL="360680">
              <a:lnSpc>
                <a:spcPct val="100000"/>
              </a:lnSpc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Hàm đổi xâu ký tự sang chữ</a:t>
            </a:r>
            <a:r>
              <a:rPr sz="3200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thường.</a:t>
            </a:r>
            <a:endParaRPr sz="3200">
              <a:latin typeface="Arial"/>
              <a:cs typeface="Arial"/>
            </a:endParaRPr>
          </a:p>
          <a:p>
            <a:pPr marL="360680" indent="-348615">
              <a:lnSpc>
                <a:spcPct val="100000"/>
              </a:lnSpc>
              <a:buFont typeface="Wingdings"/>
              <a:buChar char=""/>
              <a:tabLst>
                <a:tab pos="360680" algn="l"/>
                <a:tab pos="361315" algn="l"/>
              </a:tabLst>
            </a:pP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Hàm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 strupr()</a:t>
            </a:r>
            <a:endParaRPr sz="3200">
              <a:latin typeface="Arial"/>
              <a:cs typeface="Arial"/>
            </a:endParaRPr>
          </a:p>
          <a:p>
            <a:pPr marL="360680">
              <a:lnSpc>
                <a:spcPct val="100000"/>
              </a:lnSpc>
            </a:pP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char 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*strupr(char</a:t>
            </a:r>
            <a:r>
              <a:rPr sz="3200" b="1" spc="-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*st)</a:t>
            </a:r>
            <a:endParaRPr sz="3200">
              <a:latin typeface="Arial"/>
              <a:cs typeface="Arial"/>
            </a:endParaRPr>
          </a:p>
          <a:p>
            <a:pPr marL="360680">
              <a:lnSpc>
                <a:spcPct val="100000"/>
              </a:lnSpc>
            </a:pP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Hàm đổi xâu ký tự sang chữ in</a:t>
            </a:r>
            <a:r>
              <a:rPr sz="32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hoa.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32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dụ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: Nhập vào một chuỗi ký tự, chuyển sang  chữ in thường và in kết quả ra màn</a:t>
            </a:r>
            <a:r>
              <a:rPr sz="3200" spc="-6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hình.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864105"/>
            <a:ext cx="8040370" cy="514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53585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#include &lt;conio.h&gt;  #include &lt;string&gt;  #include &lt;iostream&gt;  using namespace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std;  main()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char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st[255];</a:t>
            </a:r>
            <a:endParaRPr sz="2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cout&lt;&lt;"Nhap xau st: ";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gets(st);</a:t>
            </a:r>
            <a:endParaRPr sz="2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strlwr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(st);</a:t>
            </a:r>
            <a:endParaRPr sz="2800">
              <a:latin typeface="Arial"/>
              <a:cs typeface="Arial"/>
            </a:endParaRPr>
          </a:p>
          <a:p>
            <a:pPr marL="208915" marR="508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cout&lt;&lt;endl&lt;&lt;"Sau khi doi sang chu thuong:"&lt;&lt;st;  getch();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9830">
              <a:lnSpc>
                <a:spcPct val="100000"/>
              </a:lnSpc>
              <a:spcBef>
                <a:spcPts val="100"/>
              </a:spcBef>
            </a:pPr>
            <a:r>
              <a:rPr dirty="0"/>
              <a:t>MỘT </a:t>
            </a:r>
            <a:r>
              <a:rPr spc="-5" dirty="0"/>
              <a:t>SỐ HÀM </a:t>
            </a:r>
            <a:r>
              <a:rPr dirty="0"/>
              <a:t>XỬ LÝ</a:t>
            </a:r>
            <a:r>
              <a:rPr spc="-85" dirty="0"/>
              <a:t> </a:t>
            </a:r>
            <a:r>
              <a:rPr spc="-5" dirty="0"/>
              <a:t>CHUỖI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46732" y="3196770"/>
            <a:ext cx="3521075" cy="39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  <a:tabLst>
                <a:tab pos="3382010" algn="l"/>
              </a:tabLst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	*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0739" y="1616760"/>
            <a:ext cx="8300084" cy="548513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800" spc="5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spc="50" dirty="0">
                <a:solidFill>
                  <a:srgbClr val="FF0000"/>
                </a:solidFill>
                <a:latin typeface="Arial"/>
                <a:cs typeface="Arial"/>
              </a:rPr>
              <a:t>Các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hàm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trong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thư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viện</a:t>
            </a:r>
            <a:r>
              <a:rPr sz="2800" b="1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&lt;stdlib.h&gt;</a:t>
            </a:r>
            <a:endParaRPr sz="2800">
              <a:latin typeface="Arial"/>
              <a:cs typeface="Arial"/>
            </a:endParaRPr>
          </a:p>
          <a:p>
            <a:pPr marL="303530" indent="-291465">
              <a:lnSpc>
                <a:spcPct val="100000"/>
              </a:lnSpc>
              <a:spcBef>
                <a:spcPts val="655"/>
              </a:spcBef>
              <a:buClr>
                <a:srgbClr val="184BB2"/>
              </a:buClr>
              <a:buFont typeface="Wingdings"/>
              <a:buChar char=""/>
              <a:tabLst>
                <a:tab pos="304165" algn="l"/>
                <a:tab pos="1604010" algn="l"/>
                <a:tab pos="2116455" algn="l"/>
                <a:tab pos="3357245" algn="l"/>
                <a:tab pos="4135754" algn="l"/>
                <a:tab pos="5052060" algn="l"/>
                <a:tab pos="6530340" algn="l"/>
                <a:tab pos="7477125" algn="l"/>
              </a:tabLst>
            </a:pP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Chuyể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ố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ng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u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y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ê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n	(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in</a:t>
            </a:r>
            <a:r>
              <a:rPr sz="2800" spc="-10" dirty="0">
                <a:solidFill>
                  <a:srgbClr val="132767"/>
                </a:solidFill>
                <a:latin typeface="Times New Roman"/>
                <a:cs typeface="Times New Roman"/>
              </a:rPr>
              <a:t>t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,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lon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g,	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unsigne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d	long)	</a:t>
            </a:r>
            <a:r>
              <a:rPr sz="28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value</a:t>
            </a:r>
            <a:endParaRPr sz="2800">
              <a:latin typeface="Times New Roman"/>
              <a:cs typeface="Times New Roman"/>
            </a:endParaRPr>
          </a:p>
          <a:p>
            <a:pPr marL="30353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thành xâu ký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tự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st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trong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hệ cơ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số</a:t>
            </a:r>
            <a:r>
              <a:rPr sz="2800" spc="-114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132767"/>
                </a:solidFill>
                <a:latin typeface="Times New Roman"/>
                <a:cs typeface="Times New Roman"/>
              </a:rPr>
              <a:t>radix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1235075">
              <a:lnSpc>
                <a:spcPct val="120000"/>
              </a:lnSpc>
              <a:spcBef>
                <a:spcPts val="20"/>
              </a:spcBef>
              <a:tabLst>
                <a:tab pos="1344295" algn="l"/>
                <a:tab pos="4726940" algn="l"/>
              </a:tabLst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	itoa(int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 value,</a:t>
            </a:r>
            <a:r>
              <a:rPr sz="2800" b="1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	st, int radix)  char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*ltoa(long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value, char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*st,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int</a:t>
            </a:r>
            <a:r>
              <a:rPr sz="2800" b="1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radix)</a:t>
            </a:r>
            <a:endParaRPr sz="2800">
              <a:latin typeface="Arial"/>
              <a:cs typeface="Arial"/>
            </a:endParaRPr>
          </a:p>
          <a:p>
            <a:pPr marL="355600" marR="401320">
              <a:lnSpc>
                <a:spcPct val="100000"/>
              </a:lnSpc>
              <a:spcBef>
                <a:spcPts val="67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*ultoa(unsigned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long value,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*st, int  radix)</a:t>
            </a:r>
            <a:endParaRPr sz="2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55"/>
              </a:spcBef>
              <a:buClr>
                <a:srgbClr val="184BB2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Chuyển chuỗi ký tự thành số (int, float,</a:t>
            </a:r>
            <a:r>
              <a:rPr sz="2800" spc="-17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long).</a:t>
            </a:r>
            <a:endParaRPr sz="2800">
              <a:latin typeface="Times New Roman"/>
              <a:cs typeface="Times New Roman"/>
            </a:endParaRPr>
          </a:p>
          <a:p>
            <a:pPr marL="355600" marR="4473575" indent="-635">
              <a:lnSpc>
                <a:spcPct val="120000"/>
              </a:lnSpc>
              <a:spcBef>
                <a:spcPts val="2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int atoi(char *st) 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double atof(char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*st)  long atol(char</a:t>
            </a:r>
            <a:r>
              <a:rPr sz="2800" b="1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*st)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405" y="814832"/>
            <a:ext cx="6253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MỘT SỐ VÍ DỤ VỀ XỬ LÝ</a:t>
            </a:r>
            <a:r>
              <a:rPr sz="3200" spc="-30" dirty="0"/>
              <a:t> </a:t>
            </a:r>
            <a:r>
              <a:rPr sz="3200" spc="-5" dirty="0"/>
              <a:t>CHUỖI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3916679"/>
          </a:xfrm>
          <a:custGeom>
            <a:avLst/>
            <a:gdLst/>
            <a:ahLst/>
            <a:cxnLst/>
            <a:rect l="l" t="t" r="r" b="b"/>
            <a:pathLst>
              <a:path w="9144000" h="391667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0" y="2937510"/>
                </a:lnTo>
                <a:lnTo>
                  <a:pt x="0" y="3916680"/>
                </a:lnTo>
                <a:lnTo>
                  <a:pt x="9144000" y="3916680"/>
                </a:lnTo>
                <a:lnTo>
                  <a:pt x="9144000" y="293751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1739" y="2103374"/>
            <a:ext cx="6810375" cy="39008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Ví dụ 1</a:t>
            </a:r>
            <a:r>
              <a:rPr sz="3200" spc="-5" dirty="0">
                <a:latin typeface="Times New Roman"/>
                <a:cs typeface="Times New Roman"/>
              </a:rPr>
              <a:t>: </a:t>
            </a:r>
            <a:r>
              <a:rPr sz="3200" spc="-50" dirty="0">
                <a:latin typeface="Times New Roman"/>
                <a:cs typeface="Times New Roman"/>
              </a:rPr>
              <a:t>Viết </a:t>
            </a:r>
            <a:r>
              <a:rPr sz="3200" spc="-5" dirty="0">
                <a:latin typeface="Times New Roman"/>
                <a:cs typeface="Times New Roman"/>
              </a:rPr>
              <a:t>lại hàm</a:t>
            </a:r>
            <a:r>
              <a:rPr sz="3200" spc="-10" dirty="0">
                <a:latin typeface="Times New Roman"/>
                <a:cs typeface="Times New Roman"/>
              </a:rPr>
              <a:t> strlen()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Courier New"/>
                <a:cs typeface="Courier New"/>
              </a:rPr>
              <a:t>int strlen(char</a:t>
            </a:r>
            <a:r>
              <a:rPr sz="3200" spc="10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*st)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ts val="3804"/>
              </a:lnSpc>
            </a:pPr>
            <a:r>
              <a:rPr sz="3200" spc="-5" dirty="0"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  <a:p>
            <a:pPr marL="927100">
              <a:lnSpc>
                <a:spcPts val="3804"/>
              </a:lnSpc>
            </a:pPr>
            <a:r>
              <a:rPr sz="3200" dirty="0">
                <a:latin typeface="Courier New"/>
                <a:cs typeface="Courier New"/>
              </a:rPr>
              <a:t>int </a:t>
            </a:r>
            <a:r>
              <a:rPr sz="3200" spc="-5" dirty="0">
                <a:latin typeface="Courier New"/>
                <a:cs typeface="Courier New"/>
              </a:rPr>
              <a:t>i =</a:t>
            </a:r>
            <a:r>
              <a:rPr sz="3200" spc="20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0;</a:t>
            </a:r>
            <a:endParaRPr sz="3200">
              <a:latin typeface="Courier New"/>
              <a:cs typeface="Courier New"/>
            </a:endParaRPr>
          </a:p>
          <a:p>
            <a:pPr marL="927100" marR="5080">
              <a:lnSpc>
                <a:spcPts val="3910"/>
              </a:lnSpc>
              <a:spcBef>
                <a:spcPts val="70"/>
              </a:spcBef>
            </a:pPr>
            <a:r>
              <a:rPr sz="3200" dirty="0">
                <a:latin typeface="Courier New"/>
                <a:cs typeface="Courier New"/>
              </a:rPr>
              <a:t>while (st[i]!=’\0’) i++;  return</a:t>
            </a:r>
            <a:r>
              <a:rPr sz="3200" spc="5" dirty="0">
                <a:latin typeface="Courier New"/>
                <a:cs typeface="Courier New"/>
              </a:rPr>
              <a:t> </a:t>
            </a:r>
            <a:r>
              <a:rPr sz="3200" dirty="0">
                <a:latin typeface="Courier New"/>
                <a:cs typeface="Courier New"/>
              </a:rPr>
              <a:t>i;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ts val="3700"/>
              </a:lnSpc>
            </a:pPr>
            <a:r>
              <a:rPr sz="3200" spc="-5" dirty="0"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405" y="814832"/>
            <a:ext cx="6253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MỘT SỐ VÍ DỤ VỀ XỬ LÝ</a:t>
            </a:r>
            <a:r>
              <a:rPr sz="3200" spc="-30" dirty="0"/>
              <a:t> </a:t>
            </a:r>
            <a:r>
              <a:rPr sz="3200" spc="-5" dirty="0"/>
              <a:t>CHUỖI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5539" y="1722374"/>
            <a:ext cx="6624955" cy="511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45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2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4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lại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r>
              <a:rPr sz="28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strcpy()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45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*strcpy(char *s1,char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*s2)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int</a:t>
            </a:r>
            <a:r>
              <a:rPr sz="2800" spc="-2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i=0;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while</a:t>
            </a:r>
            <a:r>
              <a:rPr sz="2800" spc="-2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(s2[i]!=’\0’)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840864" marR="2219960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s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1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[i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]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=s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2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[i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]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; 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i++;</a:t>
            </a:r>
            <a:endParaRPr sz="2800">
              <a:latin typeface="Courier New"/>
              <a:cs typeface="Courier New"/>
            </a:endParaRPr>
          </a:p>
          <a:p>
            <a:pPr marL="927100" marR="334899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} 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s1[i]=’\0’;</a:t>
            </a:r>
            <a:endParaRPr sz="28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return</a:t>
            </a:r>
            <a:r>
              <a:rPr sz="2800" spc="-2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s1;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405" y="738632"/>
            <a:ext cx="6253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MỘT SỐ VÍ DỤ VỀ XỬ LÝ</a:t>
            </a:r>
            <a:r>
              <a:rPr sz="3200" spc="-30" dirty="0"/>
              <a:t> </a:t>
            </a:r>
            <a:r>
              <a:rPr sz="3200" spc="-5" dirty="0"/>
              <a:t>CHUỖI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339470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4139" y="1794001"/>
            <a:ext cx="6624955" cy="511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245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3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4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lại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hàm</a:t>
            </a:r>
            <a:r>
              <a:rPr sz="2800" spc="-7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strcat()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245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*strcat(char *s1,char</a:t>
            </a:r>
            <a:r>
              <a:rPr sz="2800" spc="-1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*s2)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8150" marR="1708785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int i=strlen(s1),j=0;  while(s2[j]!='\0‘)</a:t>
            </a:r>
            <a:endParaRPr sz="28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63600" marR="3199130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s1[i]=s2[j];  i++;</a:t>
            </a:r>
            <a:r>
              <a:rPr sz="2800" spc="-3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j++;</a:t>
            </a:r>
            <a:endParaRPr sz="2800">
              <a:latin typeface="Courier New"/>
              <a:cs typeface="Courier New"/>
            </a:endParaRPr>
          </a:p>
          <a:p>
            <a:pPr marL="438150" marR="3837304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} 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s1[i]='\0‘;</a:t>
            </a:r>
            <a:endParaRPr sz="28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return</a:t>
            </a:r>
            <a:r>
              <a:rPr sz="2800" spc="-1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s1;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405" y="784351"/>
            <a:ext cx="6253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MỘT SỐ VÍ DỤ VỀ XỬ LÝ</a:t>
            </a:r>
            <a:r>
              <a:rPr sz="3200" spc="-30" dirty="0"/>
              <a:t> </a:t>
            </a:r>
            <a:r>
              <a:rPr sz="3200" spc="-5" dirty="0"/>
              <a:t>CHUỖI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5353050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70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3126" y="2041651"/>
            <a:ext cx="7994650" cy="426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1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Ví </a:t>
            </a:r>
            <a:r>
              <a:rPr sz="2800" b="1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Times New Roman"/>
                <a:cs typeface="Times New Roman"/>
              </a:rPr>
              <a:t>dụ 5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: </a:t>
            </a:r>
            <a:r>
              <a:rPr sz="2800" spc="-45" dirty="0">
                <a:solidFill>
                  <a:srgbClr val="132767"/>
                </a:solidFill>
                <a:latin typeface="Times New Roman"/>
                <a:cs typeface="Times New Roman"/>
              </a:rPr>
              <a:t>Viết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hàm Left(st,n)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để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lấy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ra n ký </a:t>
            </a:r>
            <a:r>
              <a:rPr sz="2800" spc="-5" dirty="0">
                <a:solidFill>
                  <a:srgbClr val="132767"/>
                </a:solidFill>
                <a:latin typeface="Times New Roman"/>
                <a:cs typeface="Times New Roman"/>
              </a:rPr>
              <a:t>tự bên trái  của chuỗi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ký tự</a:t>
            </a:r>
            <a:r>
              <a:rPr sz="2800" spc="-6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32767"/>
                </a:solidFill>
                <a:latin typeface="Times New Roman"/>
                <a:cs typeface="Times New Roman"/>
              </a:rPr>
              <a:t>st.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*left(char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*st, int</a:t>
            </a:r>
            <a:r>
              <a:rPr sz="2800" spc="-4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n)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8150" marR="311785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*s=(char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*)malloc(255);  for(int i=0;i&lt;n;i++)</a:t>
            </a:r>
            <a:r>
              <a:rPr sz="2800" spc="-5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*(s+i)=st[i];</a:t>
            </a:r>
            <a:endParaRPr sz="2800">
              <a:latin typeface="Courier New"/>
              <a:cs typeface="Courier New"/>
            </a:endParaRPr>
          </a:p>
          <a:p>
            <a:pPr marL="438150" marR="4993005">
              <a:lnSpc>
                <a:spcPct val="100000"/>
              </a:lnSpc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*(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s+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n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)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='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\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0‘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; 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return</a:t>
            </a:r>
            <a:r>
              <a:rPr sz="2800" spc="-3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s;</a:t>
            </a:r>
            <a:endParaRPr sz="2800">
              <a:latin typeface="Courier New"/>
              <a:cs typeface="Courier New"/>
            </a:endParaRPr>
          </a:p>
          <a:p>
            <a:pPr marL="224790">
              <a:lnSpc>
                <a:spcPct val="100000"/>
              </a:lnSpc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1405" y="738632"/>
            <a:ext cx="62534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MỘT SỐ VÍ DỤ VỀ XỬ LÝ</a:t>
            </a:r>
            <a:r>
              <a:rPr sz="3200" spc="-30" dirty="0"/>
              <a:t> </a:t>
            </a:r>
            <a:r>
              <a:rPr sz="3200" spc="-5" dirty="0"/>
              <a:t>CHUỖI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5434" y="4212516"/>
            <a:ext cx="1206500" cy="39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  <a:tabLst>
                <a:tab pos="1087120" algn="l"/>
              </a:tabLst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“	“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437387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main()</a:t>
            </a:r>
          </a:p>
          <a:p>
            <a:pPr marL="12700">
              <a:lnSpc>
                <a:spcPct val="100000"/>
              </a:lnSpc>
            </a:pPr>
            <a:r>
              <a:rPr dirty="0"/>
              <a:t>{</a:t>
            </a:r>
          </a:p>
          <a:p>
            <a:pPr marL="438150" marR="8255">
              <a:lnSpc>
                <a:spcPct val="100000"/>
              </a:lnSpc>
            </a:pPr>
            <a:r>
              <a:rPr spc="-10" dirty="0"/>
              <a:t>char s1[100]="Pham Anh Phuong",*s2;  </a:t>
            </a:r>
            <a:r>
              <a:rPr spc="-5" dirty="0"/>
              <a:t>s2 </a:t>
            </a:r>
            <a:r>
              <a:rPr dirty="0"/>
              <a:t>=</a:t>
            </a:r>
            <a:r>
              <a:rPr spc="-25" dirty="0"/>
              <a:t> </a:t>
            </a:r>
            <a:r>
              <a:rPr spc="-10" dirty="0"/>
              <a:t>left(s1,4);</a:t>
            </a:r>
          </a:p>
          <a:p>
            <a:pPr marL="437515" marR="7620" indent="635">
              <a:lnSpc>
                <a:spcPts val="3420"/>
              </a:lnSpc>
              <a:spcBef>
                <a:spcPts val="65"/>
              </a:spcBef>
              <a:tabLst>
                <a:tab pos="3740785" algn="l"/>
              </a:tabLst>
            </a:pPr>
            <a:r>
              <a:rPr spc="-10" dirty="0"/>
              <a:t>cout&lt;&lt;endl&lt;&lt;"Cat </a:t>
            </a:r>
            <a:r>
              <a:rPr dirty="0"/>
              <a:t>4 </a:t>
            </a:r>
            <a:r>
              <a:rPr spc="-5" dirty="0"/>
              <a:t>ky tu </a:t>
            </a:r>
            <a:r>
              <a:rPr spc="-10" dirty="0"/>
              <a:t>dau:"&lt;&lt;s2;  </a:t>
            </a:r>
            <a:r>
              <a:rPr spc="-5" dirty="0"/>
              <a:t>getch(); </a:t>
            </a:r>
            <a:r>
              <a:rPr spc="190" dirty="0">
                <a:solidFill>
                  <a:srgbClr val="FF0000"/>
                </a:solidFill>
                <a:latin typeface="Wingdings"/>
                <a:cs typeface="Wingdings"/>
              </a:rPr>
              <a:t></a:t>
            </a:r>
            <a:r>
              <a:rPr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ra	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Pham</a:t>
            </a:r>
          </a:p>
          <a:p>
            <a:pPr marL="438150">
              <a:lnSpc>
                <a:spcPts val="3175"/>
              </a:lnSpc>
            </a:pPr>
            <a:r>
              <a:rPr spc="-5" dirty="0"/>
              <a:t>s2 </a:t>
            </a:r>
            <a:r>
              <a:rPr dirty="0"/>
              <a:t>=</a:t>
            </a:r>
            <a:r>
              <a:rPr spc="-30" dirty="0"/>
              <a:t> </a:t>
            </a:r>
            <a:r>
              <a:rPr spc="-10" dirty="0"/>
              <a:t>left(s1,8);</a:t>
            </a:r>
          </a:p>
          <a:p>
            <a:pPr marL="437515" marR="5080" indent="635">
              <a:lnSpc>
                <a:spcPts val="3420"/>
              </a:lnSpc>
              <a:spcBef>
                <a:spcPts val="65"/>
              </a:spcBef>
            </a:pPr>
            <a:r>
              <a:rPr spc="-10" dirty="0"/>
              <a:t>cout&lt;&lt;endl&lt;&lt;"Cat </a:t>
            </a:r>
            <a:r>
              <a:rPr dirty="0"/>
              <a:t>8 </a:t>
            </a:r>
            <a:r>
              <a:rPr spc="-5" dirty="0"/>
              <a:t>ky tu </a:t>
            </a:r>
            <a:r>
              <a:rPr spc="-10" dirty="0"/>
              <a:t>dau:"&lt;&lt;s2;  </a:t>
            </a:r>
            <a:r>
              <a:rPr spc="-5" dirty="0"/>
              <a:t>getch(); </a:t>
            </a:r>
            <a:r>
              <a:rPr spc="190" dirty="0">
                <a:solidFill>
                  <a:srgbClr val="FF0000"/>
                </a:solidFill>
                <a:latin typeface="Wingdings"/>
                <a:cs typeface="Wingdings"/>
              </a:rPr>
              <a:t></a:t>
            </a:r>
            <a:r>
              <a:rPr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in ra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Pham</a:t>
            </a:r>
            <a:r>
              <a:rPr b="1" spc="-2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Anh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“</a:t>
            </a:r>
          </a:p>
          <a:p>
            <a:pPr marL="12700">
              <a:lnSpc>
                <a:spcPts val="3175"/>
              </a:lnSpc>
            </a:pPr>
            <a:r>
              <a:rPr dirty="0"/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5211" y="761492"/>
            <a:ext cx="46329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ahoma"/>
                <a:cs typeface="Tahoma"/>
              </a:rPr>
              <a:t>NỘI DUNG</a:t>
            </a:r>
            <a:r>
              <a:rPr sz="4000" spc="-110" dirty="0">
                <a:latin typeface="Tahoma"/>
                <a:cs typeface="Tahoma"/>
              </a:rPr>
              <a:t> </a:t>
            </a:r>
            <a:r>
              <a:rPr sz="4000" spc="-5" dirty="0">
                <a:latin typeface="Tahoma"/>
                <a:cs typeface="Tahoma"/>
              </a:rPr>
              <a:t>CHÍNH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2040889"/>
            <a:ext cx="5918200" cy="33172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533400" indent="-521334">
              <a:lnSpc>
                <a:spcPct val="100000"/>
              </a:lnSpc>
              <a:spcBef>
                <a:spcPts val="960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Khái</a:t>
            </a:r>
            <a:r>
              <a:rPr sz="36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niệm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Khai báo và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khởi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gán</a:t>
            </a:r>
            <a:r>
              <a:rPr sz="3600" b="1" spc="-11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chuỗi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Xuất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nhập</a:t>
            </a:r>
            <a:r>
              <a:rPr sz="3600" b="1" spc="-20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chuỗi</a:t>
            </a:r>
            <a:endParaRPr sz="3600">
              <a:latin typeface="Times New Roman"/>
              <a:cs typeface="Times New Roman"/>
            </a:endParaRPr>
          </a:p>
          <a:p>
            <a:pPr marL="533400" indent="-521334">
              <a:lnSpc>
                <a:spcPct val="100000"/>
              </a:lnSpc>
              <a:spcBef>
                <a:spcPts val="865"/>
              </a:spcBef>
              <a:buClr>
                <a:srgbClr val="184BB2"/>
              </a:buClr>
              <a:buFont typeface="Wingdings"/>
              <a:buChar char=""/>
              <a:tabLst>
                <a:tab pos="534035" algn="l"/>
              </a:tabLst>
            </a:pP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Một số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hàm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xử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lý</a:t>
            </a:r>
            <a:r>
              <a:rPr sz="3600" b="1" spc="-1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chuỗi</a:t>
            </a: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600" spc="-5" dirty="0">
                <a:solidFill>
                  <a:srgbClr val="184BB2"/>
                </a:solidFill>
                <a:latin typeface="Wingdings"/>
                <a:cs typeface="Wingdings"/>
              </a:rPr>
              <a:t></a:t>
            </a:r>
            <a:r>
              <a:rPr sz="3600" b="1" spc="-5" dirty="0">
                <a:solidFill>
                  <a:srgbClr val="132767"/>
                </a:solidFill>
                <a:latin typeface="Times New Roman"/>
                <a:cs typeface="Times New Roman"/>
              </a:rPr>
              <a:t>Một số </a:t>
            </a:r>
            <a:r>
              <a:rPr sz="3600" b="1" dirty="0">
                <a:solidFill>
                  <a:srgbClr val="132767"/>
                </a:solidFill>
                <a:latin typeface="Times New Roman"/>
                <a:cs typeface="Times New Roman"/>
              </a:rPr>
              <a:t>ví dụ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3778" y="673100"/>
            <a:ext cx="28917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KHÁI</a:t>
            </a:r>
            <a:r>
              <a:rPr sz="4000" spc="-95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NIỆM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699513"/>
            <a:ext cx="8300084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30" dirty="0">
                <a:solidFill>
                  <a:srgbClr val="132767"/>
                </a:solidFill>
                <a:latin typeface="Arial"/>
                <a:cs typeface="Arial"/>
              </a:rPr>
              <a:t>Chuỗi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ký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là mảng 1 chiều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của các ký tự, 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kết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thúc bằng ký tự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NULL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có mã là</a:t>
            </a:r>
            <a:r>
              <a:rPr sz="28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‘\0’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75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0" dirty="0">
                <a:solidFill>
                  <a:srgbClr val="132767"/>
                </a:solidFill>
                <a:latin typeface="Arial"/>
                <a:cs typeface="Arial"/>
              </a:rPr>
              <a:t>Hằng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chuỗi là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dãy ký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được đặt trong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cặp </a:t>
            </a:r>
            <a:r>
              <a:rPr sz="2800" spc="-85" dirty="0">
                <a:solidFill>
                  <a:srgbClr val="132767"/>
                </a:solidFill>
                <a:latin typeface="Arial"/>
                <a:cs typeface="Arial"/>
              </a:rPr>
              <a:t>dấu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nháy kép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“...”.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hằng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chuỗi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là 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mảng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ký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tự,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trình biên dịch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sẽ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động thêm vào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cuối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ký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NULL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để làm dấu kết thúc</a:t>
            </a:r>
            <a:r>
              <a:rPr sz="2800" spc="-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chuỗi.</a:t>
            </a:r>
            <a:endParaRPr sz="2800">
              <a:latin typeface="Arial"/>
              <a:cs typeface="Arial"/>
            </a:endParaRPr>
          </a:p>
          <a:p>
            <a:pPr marL="354965" marR="5715" indent="-342900" algn="just">
              <a:lnSpc>
                <a:spcPct val="100000"/>
              </a:lnSpc>
              <a:spcBef>
                <a:spcPts val="67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u="heavy" spc="6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8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: Chuỗi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"abcd"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được xem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như mảng </a:t>
            </a:r>
            <a:r>
              <a:rPr sz="2800" spc="-95" dirty="0">
                <a:solidFill>
                  <a:srgbClr val="132767"/>
                </a:solidFill>
                <a:latin typeface="Arial"/>
                <a:cs typeface="Arial"/>
              </a:rPr>
              <a:t>một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chiều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kích thước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5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bytes, byte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thứ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năm chứa ký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tự '\0' như sau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194304" y="5987034"/>
          <a:ext cx="3524885" cy="64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6269">
                <a:tc>
                  <a:txBody>
                    <a:bodyPr/>
                    <a:lstStyle/>
                    <a:p>
                      <a:pPr marL="189865">
                        <a:lnSpc>
                          <a:spcPts val="3725"/>
                        </a:lnSpc>
                      </a:pPr>
                      <a:r>
                        <a:rPr sz="3200" dirty="0">
                          <a:solidFill>
                            <a:srgbClr val="132767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25"/>
                        </a:lnSpc>
                      </a:pPr>
                      <a:r>
                        <a:rPr sz="3200" dirty="0">
                          <a:solidFill>
                            <a:srgbClr val="132767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25"/>
                        </a:lnSpc>
                      </a:pPr>
                      <a:r>
                        <a:rPr sz="3200" dirty="0">
                          <a:solidFill>
                            <a:srgbClr val="132767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25"/>
                        </a:lnSpc>
                      </a:pPr>
                      <a:r>
                        <a:rPr sz="3200" dirty="0">
                          <a:solidFill>
                            <a:srgbClr val="132767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ts val="3725"/>
                        </a:lnSpc>
                      </a:pPr>
                      <a:r>
                        <a:rPr sz="3200" spc="-5" dirty="0">
                          <a:solidFill>
                            <a:srgbClr val="132767"/>
                          </a:solidFill>
                          <a:latin typeface="Times New Roman"/>
                          <a:cs typeface="Times New Roman"/>
                        </a:rPr>
                        <a:t>\0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439" y="783589"/>
            <a:ext cx="64725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Times New Roman"/>
                <a:cs typeface="Times New Roman"/>
              </a:rPr>
              <a:t>KHAI BÁO VÀ KHỞI GÁN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CHUỖI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39973" y="6185165"/>
            <a:ext cx="1280160" cy="368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0"/>
              </a:lnSpc>
              <a:tabLst>
                <a:tab pos="1162685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"	"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0736" y="1624075"/>
            <a:ext cx="8376920" cy="5414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715" indent="-343535">
              <a:lnSpc>
                <a:spcPct val="100000"/>
              </a:lnSpc>
              <a:spcBef>
                <a:spcPts val="95"/>
              </a:spcBef>
              <a:buClr>
                <a:srgbClr val="184BB2"/>
              </a:buClr>
              <a:buFont typeface="Wingdings"/>
              <a:buChar char=""/>
              <a:tabLst>
                <a:tab pos="356235" algn="l"/>
                <a:tab pos="1054735" algn="l"/>
                <a:tab pos="1994535" algn="l"/>
                <a:tab pos="2928620" algn="l"/>
                <a:tab pos="3683635" algn="l"/>
                <a:tab pos="4384040" algn="l"/>
                <a:tab pos="5342890" algn="l"/>
                <a:tab pos="6080760" algn="l"/>
                <a:tab pos="6780530" algn="l"/>
                <a:tab pos="7755255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Một	ch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uỗ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được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khai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báo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g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ống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như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một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mảng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	k</a:t>
            </a:r>
            <a:r>
              <a:rPr sz="2600" spc="-10" dirty="0">
                <a:solidFill>
                  <a:srgbClr val="132767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ể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u  char.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25"/>
              </a:spcBef>
              <a:tabLst>
                <a:tab pos="1841500" algn="l"/>
              </a:tabLst>
            </a:pP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600" u="heavy" spc="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:	char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s1[255];</a:t>
            </a:r>
            <a:endParaRPr sz="26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Clr>
                <a:srgbClr val="184BB2"/>
              </a:buClr>
              <a:buFont typeface="Wingdings"/>
              <a:buChar char=""/>
              <a:tabLst>
                <a:tab pos="356235" algn="l"/>
              </a:tabLst>
            </a:pP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Cũng có thể khởi động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một mảng 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kiểu char bằng một 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hằng</a:t>
            </a:r>
            <a:r>
              <a:rPr sz="26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chuỗi.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25"/>
              </a:spcBef>
              <a:tabLst>
                <a:tab pos="1841500" algn="l"/>
              </a:tabLst>
            </a:pP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600" u="heavy" spc="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:	char s2[] = "Dai hoc Duy</a:t>
            </a:r>
            <a:r>
              <a:rPr sz="2600" spc="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Tan";</a:t>
            </a:r>
            <a:endParaRPr sz="2600">
              <a:latin typeface="Arial"/>
              <a:cs typeface="Arial"/>
            </a:endParaRPr>
          </a:p>
          <a:p>
            <a:pPr marL="355600" marR="5715" indent="-342900">
              <a:lnSpc>
                <a:spcPct val="100000"/>
              </a:lnSpc>
              <a:spcBef>
                <a:spcPts val="625"/>
              </a:spcBef>
              <a:buClr>
                <a:srgbClr val="184BB2"/>
              </a:buClr>
              <a:buFont typeface="Wingdings"/>
              <a:buChar char=""/>
              <a:tabLst>
                <a:tab pos="356235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Và 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cũng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có 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thể khởi động một con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trỏ </a:t>
            </a:r>
            <a:r>
              <a:rPr sz="2600" dirty="0">
                <a:solidFill>
                  <a:srgbClr val="132767"/>
                </a:solidFill>
                <a:latin typeface="Arial"/>
                <a:cs typeface="Arial"/>
              </a:rPr>
              <a:t>char bằng một 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hằng</a:t>
            </a:r>
            <a:r>
              <a:rPr sz="26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chuỗi.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20"/>
              </a:spcBef>
              <a:tabLst>
                <a:tab pos="1841500" algn="l"/>
              </a:tabLst>
            </a:pP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600" u="heavy" spc="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6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:	char *s3 = "Da</a:t>
            </a:r>
            <a:r>
              <a:rPr sz="26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Nang“;</a:t>
            </a:r>
            <a:endParaRPr sz="26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625"/>
              </a:spcBef>
              <a:buClr>
                <a:srgbClr val="184BB2"/>
              </a:buClr>
              <a:buFont typeface="Wingdings"/>
              <a:buChar char=""/>
              <a:tabLst>
                <a:tab pos="356235" algn="l"/>
              </a:tabLst>
            </a:pPr>
            <a:r>
              <a:rPr sz="2600" b="1" i="1" spc="-5" dirty="0">
                <a:solidFill>
                  <a:srgbClr val="132767"/>
                </a:solidFill>
                <a:latin typeface="Arial"/>
                <a:cs typeface="Arial"/>
              </a:rPr>
              <a:t>Chú ý hai trường hợp</a:t>
            </a:r>
            <a:r>
              <a:rPr sz="2600" b="1" i="1" spc="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b="1" i="1" spc="-5" dirty="0">
                <a:solidFill>
                  <a:srgbClr val="132767"/>
                </a:solidFill>
                <a:latin typeface="Arial"/>
                <a:cs typeface="Arial"/>
              </a:rPr>
              <a:t>sau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25"/>
              </a:spcBef>
              <a:tabLst>
                <a:tab pos="2116455" algn="l"/>
                <a:tab pos="3669665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char</a:t>
            </a:r>
            <a:r>
              <a:rPr sz="2600" spc="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s[5]</a:t>
            </a:r>
            <a:r>
              <a:rPr sz="2600" spc="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=	Truong</a:t>
            </a:r>
            <a:r>
              <a:rPr sz="2600" spc="2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;	// Không đủ</a:t>
            </a:r>
            <a:r>
              <a:rPr sz="2600" spc="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chỗ</a:t>
            </a:r>
            <a:endParaRPr sz="26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25"/>
              </a:spcBef>
              <a:tabLst>
                <a:tab pos="3670300" algn="l"/>
              </a:tabLst>
            </a:pP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char s[6]</a:t>
            </a:r>
            <a:r>
              <a:rPr sz="2600" spc="3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600" spc="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"Truong";	// Thiếu chỗ cho ký tự</a:t>
            </a:r>
            <a:r>
              <a:rPr sz="2600" spc="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132767"/>
                </a:solidFill>
                <a:latin typeface="Arial"/>
                <a:cs typeface="Arial"/>
              </a:rPr>
              <a:t>NULL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488" y="718819"/>
            <a:ext cx="44837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PHÉP GÁN</a:t>
            </a:r>
            <a:r>
              <a:rPr sz="4000" spc="-12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1958339"/>
          </a:xfrm>
          <a:custGeom>
            <a:avLst/>
            <a:gdLst/>
            <a:ahLst/>
            <a:cxnLst/>
            <a:rect l="l" t="t" r="r" b="b"/>
            <a:pathLst>
              <a:path w="9144000" h="1958339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58340"/>
                </a:lnTo>
                <a:lnTo>
                  <a:pt x="9144000" y="195834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739" y="1538274"/>
            <a:ext cx="8223884" cy="51460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1199515" algn="ctr">
              <a:lnSpc>
                <a:spcPct val="100000"/>
              </a:lnSpc>
              <a:spcBef>
                <a:spcPts val="770"/>
              </a:spcBef>
            </a:pPr>
            <a:r>
              <a:rPr sz="2800" spc="4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0" dirty="0">
                <a:solidFill>
                  <a:srgbClr val="132767"/>
                </a:solidFill>
                <a:latin typeface="Arial"/>
                <a:cs typeface="Arial"/>
              </a:rPr>
              <a:t>Phải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thông qua hàm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strcpy()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cú</a:t>
            </a:r>
            <a:r>
              <a:rPr sz="2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132767"/>
                </a:solidFill>
                <a:latin typeface="Arial"/>
                <a:cs typeface="Arial"/>
              </a:rPr>
              <a:t>pháp:</a:t>
            </a:r>
            <a:endParaRPr sz="2800">
              <a:latin typeface="Arial"/>
              <a:cs typeface="Arial"/>
            </a:endParaRPr>
          </a:p>
          <a:p>
            <a:pPr marL="340995" algn="ctr">
              <a:lnSpc>
                <a:spcPct val="100000"/>
              </a:lnSpc>
              <a:spcBef>
                <a:spcPts val="670"/>
              </a:spcBef>
            </a:pP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 strcpy(char *s1, </a:t>
            </a:r>
            <a:r>
              <a:rPr sz="2800" b="1" spc="-5" dirty="0">
                <a:solidFill>
                  <a:srgbClr val="132767"/>
                </a:solidFill>
                <a:latin typeface="Arial"/>
                <a:cs typeface="Arial"/>
              </a:rPr>
              <a:t>const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</a:t>
            </a:r>
            <a:r>
              <a:rPr sz="2800" b="1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*s2);</a:t>
            </a:r>
            <a:endParaRPr sz="2800">
              <a:latin typeface="Arial"/>
              <a:cs typeface="Arial"/>
            </a:endParaRPr>
          </a:p>
          <a:p>
            <a:pPr marL="1392555" marR="1962785" indent="-1380490">
              <a:lnSpc>
                <a:spcPct val="98100"/>
              </a:lnSpc>
              <a:spcBef>
                <a:spcPts val="740"/>
              </a:spcBef>
            </a:pPr>
            <a:r>
              <a:rPr sz="2800" spc="6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u="heavy" spc="6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 </a:t>
            </a:r>
            <a:r>
              <a:rPr sz="28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Hoán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đổi giá trị chuỗi s1 và</a:t>
            </a:r>
            <a:r>
              <a:rPr sz="2800" spc="-1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s2. 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tam[30];  strcpy(tam,s1);  strcpy(s1,s2);  strcpy(st2,tam);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Courier New"/>
              <a:cs typeface="Courier New"/>
            </a:endParaRPr>
          </a:p>
          <a:p>
            <a:pPr marL="354965" marR="5080" indent="-342900" algn="just">
              <a:lnSpc>
                <a:spcPct val="100000"/>
              </a:lnSpc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b="1" i="1" spc="45" dirty="0">
                <a:solidFill>
                  <a:srgbClr val="132767"/>
                </a:solidFill>
                <a:latin typeface="Arial"/>
                <a:cs typeface="Arial"/>
              </a:rPr>
              <a:t>Chú </a:t>
            </a:r>
            <a:r>
              <a:rPr sz="2800" b="1" i="1" dirty="0">
                <a:solidFill>
                  <a:srgbClr val="132767"/>
                </a:solidFill>
                <a:latin typeface="Arial"/>
                <a:cs typeface="Arial"/>
              </a:rPr>
              <a:t>ý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Nếu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độ dài của s2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lớn hơn s1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thì việc </a:t>
            </a:r>
            <a:r>
              <a:rPr sz="2800" spc="-90" dirty="0">
                <a:solidFill>
                  <a:srgbClr val="132767"/>
                </a:solidFill>
                <a:latin typeface="Arial"/>
                <a:cs typeface="Arial"/>
              </a:rPr>
              <a:t>gán 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chuỗi sẽ sai, tốt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hơn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hết là độ dài của s2 không  </a:t>
            </a:r>
            <a:r>
              <a:rPr sz="2800" spc="-5" dirty="0">
                <a:solidFill>
                  <a:srgbClr val="132767"/>
                </a:solidFill>
                <a:latin typeface="Arial"/>
                <a:cs typeface="Arial"/>
              </a:rPr>
              <a:t>vượt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quá độ dài của</a:t>
            </a:r>
            <a:r>
              <a:rPr sz="28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s1.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488" y="749299"/>
            <a:ext cx="448373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Times New Roman"/>
                <a:cs typeface="Times New Roman"/>
              </a:rPr>
              <a:t>PHÉP GÁN</a:t>
            </a:r>
            <a:r>
              <a:rPr sz="4000" spc="-12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CHUỖI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457200" y="2415539"/>
            <a:ext cx="9144000" cy="979169"/>
          </a:xfrm>
          <a:custGeom>
            <a:avLst/>
            <a:gdLst/>
            <a:ahLst/>
            <a:cxnLst/>
            <a:rect l="l" t="t" r="r" b="b"/>
            <a:pathLst>
              <a:path w="9144000" h="979170">
                <a:moveTo>
                  <a:pt x="9144000" y="979169"/>
                </a:moveTo>
                <a:lnTo>
                  <a:pt x="9144000" y="0"/>
                </a:lnTo>
                <a:lnTo>
                  <a:pt x="0" y="0"/>
                </a:lnTo>
                <a:lnTo>
                  <a:pt x="0" y="979170"/>
                </a:lnTo>
                <a:lnTo>
                  <a:pt x="9144000" y="979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9" y="1627886"/>
            <a:ext cx="5897880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u="heavy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Ví</a:t>
            </a:r>
            <a:r>
              <a:rPr sz="2400" u="heavy" spc="-20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132767"/>
                </a:solidFill>
                <a:uFill>
                  <a:solidFill>
                    <a:srgbClr val="132767"/>
                  </a:solidFill>
                </a:uFill>
                <a:latin typeface="Arial"/>
                <a:cs typeface="Arial"/>
              </a:rPr>
              <a:t>dụ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char a[10]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 ;</a:t>
            </a:r>
            <a:endParaRPr sz="2400">
              <a:latin typeface="Arial"/>
              <a:cs typeface="Arial"/>
            </a:endParaRPr>
          </a:p>
          <a:p>
            <a:pPr marL="355600" marR="5080">
              <a:lnSpc>
                <a:spcPct val="120000"/>
              </a:lnSpc>
              <a:tabLst>
                <a:tab pos="3670935" algn="l"/>
              </a:tabLst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char b[10]</a:t>
            </a:r>
            <a:r>
              <a:rPr sz="2400" spc="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”Hello”;	//Khởi gán</a:t>
            </a:r>
            <a:r>
              <a:rPr sz="2400" spc="-7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chuỗi  char *p1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"Angry Birds Star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Wars“;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9839" y="3383533"/>
            <a:ext cx="1790064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char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*p2;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a 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"not</a:t>
            </a:r>
            <a:r>
              <a:rPr sz="2400" spc="-1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OK";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9839" y="4700270"/>
            <a:ext cx="2079625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a[5]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4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'A';</a:t>
            </a:r>
            <a:endParaRPr sz="2400">
              <a:latin typeface="Arial"/>
              <a:cs typeface="Arial"/>
            </a:endParaRPr>
          </a:p>
          <a:p>
            <a:pPr marL="12700" marR="631190">
              <a:lnSpc>
                <a:spcPct val="120000"/>
              </a:lnSpc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p1[5]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'B';  p1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11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"OK";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*p2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"not</a:t>
            </a:r>
            <a:r>
              <a:rPr sz="2400" spc="-7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OK";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60140" y="3822445"/>
            <a:ext cx="5121910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//Không </a:t>
            </a:r>
            <a:r>
              <a:rPr sz="2400" spc="-10" dirty="0">
                <a:solidFill>
                  <a:srgbClr val="132767"/>
                </a:solidFill>
                <a:latin typeface="Arial"/>
                <a:cs typeface="Arial"/>
              </a:rPr>
              <a:t>hợp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 lệ,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//phải viết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strcpy(a,”not</a:t>
            </a:r>
            <a:r>
              <a:rPr sz="2400" b="1" spc="-5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32767"/>
                </a:solidFill>
                <a:latin typeface="Arial"/>
                <a:cs typeface="Arial"/>
              </a:rPr>
              <a:t>OK”);</a:t>
            </a:r>
            <a:endParaRPr sz="2400">
              <a:latin typeface="Arial"/>
              <a:cs typeface="Arial"/>
            </a:endParaRPr>
          </a:p>
          <a:p>
            <a:pPr marL="925194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hợp lệ</a:t>
            </a:r>
            <a:r>
              <a:rPr sz="2400" spc="-9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hợp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lệ</a:t>
            </a:r>
            <a:r>
              <a:rPr sz="2400" spc="-9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/* hợp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lệ</a:t>
            </a:r>
            <a:r>
              <a:rPr sz="24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*/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//không tương thích,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sẽ có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cảnh</a:t>
            </a:r>
            <a:r>
              <a:rPr sz="2400" spc="-4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báo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9839" y="6529069"/>
            <a:ext cx="145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p2 </a:t>
            </a: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=</a:t>
            </a:r>
            <a:r>
              <a:rPr sz="2400" spc="-10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"OK";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9325" y="6529069"/>
            <a:ext cx="4817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32767"/>
                </a:solidFill>
                <a:latin typeface="Arial"/>
                <a:cs typeface="Arial"/>
              </a:rPr>
              <a:t>//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hợp lệ, p2 trỏ đến đầu chuỗi</a:t>
            </a:r>
            <a:r>
              <a:rPr sz="2400" spc="-1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132767"/>
                </a:solidFill>
                <a:latin typeface="Arial"/>
                <a:cs typeface="Arial"/>
              </a:rPr>
              <a:t>“OK”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265" y="673862"/>
            <a:ext cx="4227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CHUỖI VÀ KÝ</a:t>
            </a:r>
            <a:r>
              <a:rPr sz="4000" spc="-125" dirty="0"/>
              <a:t> </a:t>
            </a:r>
            <a:r>
              <a:rPr sz="4000" spc="-5" dirty="0"/>
              <a:t>TỰ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4540" y="1774951"/>
            <a:ext cx="8529320" cy="466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Một điều quan trọng khi lập trình là phải </a:t>
            </a:r>
            <a:r>
              <a:rPr sz="3200" spc="-90" dirty="0">
                <a:solidFill>
                  <a:srgbClr val="132767"/>
                </a:solidFill>
                <a:latin typeface="Arial"/>
                <a:cs typeface="Arial"/>
              </a:rPr>
              <a:t>phân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biệt giữa hằng chuỗi và các hằng ký</a:t>
            </a:r>
            <a:r>
              <a:rPr sz="3200" spc="-5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tự.</a:t>
            </a:r>
            <a:endParaRPr sz="3200">
              <a:latin typeface="Arial"/>
              <a:cs typeface="Arial"/>
            </a:endParaRPr>
          </a:p>
          <a:p>
            <a:pPr marL="354965" marR="5080" indent="-342900" algn="just">
              <a:lnSpc>
                <a:spcPct val="100000"/>
              </a:lnSpc>
              <a:spcBef>
                <a:spcPts val="770"/>
              </a:spcBef>
            </a:pPr>
            <a:r>
              <a:rPr sz="3200" spc="-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Trong hai khai báo sau đây, 1 byte được </a:t>
            </a:r>
            <a:r>
              <a:rPr sz="3200" spc="-105" dirty="0">
                <a:solidFill>
                  <a:srgbClr val="132767"/>
                </a:solidFill>
                <a:latin typeface="Arial"/>
                <a:cs typeface="Arial"/>
              </a:rPr>
              <a:t>cấp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phát cho </a:t>
            </a:r>
            <a:r>
              <a:rPr sz="3200" b="1" spc="-10" dirty="0">
                <a:solidFill>
                  <a:srgbClr val="132767"/>
                </a:solidFill>
                <a:latin typeface="Arial"/>
                <a:cs typeface="Arial"/>
              </a:rPr>
              <a:t>ch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nhưng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lại cấp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phát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2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byte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cho  chuỗi “a” (một byte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dành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cho ký tự NULL –  ‘\0’), và thành một phần bộ nhớ cấp phát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cho  </a:t>
            </a:r>
            <a:r>
              <a:rPr sz="3200" spc="-5" dirty="0">
                <a:solidFill>
                  <a:srgbClr val="132767"/>
                </a:solidFill>
                <a:latin typeface="Arial"/>
                <a:cs typeface="Arial"/>
              </a:rPr>
              <a:t>con trỏ</a:t>
            </a:r>
            <a:r>
              <a:rPr sz="3200" spc="-2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132767"/>
                </a:solidFill>
                <a:latin typeface="Arial"/>
                <a:cs typeface="Arial"/>
              </a:rPr>
              <a:t>ps.</a:t>
            </a:r>
            <a:endParaRPr sz="3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sz="3200" dirty="0">
                <a:solidFill>
                  <a:srgbClr val="132767"/>
                </a:solidFill>
                <a:latin typeface="Courier New"/>
                <a:cs typeface="Courier New"/>
              </a:rPr>
              <a:t>char ch </a:t>
            </a:r>
            <a:r>
              <a:rPr sz="3200" spc="-5" dirty="0">
                <a:solidFill>
                  <a:srgbClr val="132767"/>
                </a:solidFill>
                <a:latin typeface="Courier New"/>
                <a:cs typeface="Courier New"/>
              </a:rPr>
              <a:t>= </a:t>
            </a:r>
            <a:r>
              <a:rPr sz="3200" dirty="0">
                <a:solidFill>
                  <a:srgbClr val="132767"/>
                </a:solidFill>
                <a:latin typeface="Courier New"/>
                <a:cs typeface="Courier New"/>
              </a:rPr>
              <a:t>'a'; </a:t>
            </a:r>
            <a:r>
              <a:rPr sz="3200" i="1" dirty="0">
                <a:solidFill>
                  <a:srgbClr val="132767"/>
                </a:solidFill>
                <a:latin typeface="Courier New"/>
                <a:cs typeface="Courier New"/>
              </a:rPr>
              <a:t>//1 byte cho</a:t>
            </a:r>
            <a:r>
              <a:rPr sz="3200" i="1" spc="-6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3200" i="1" dirty="0">
                <a:solidFill>
                  <a:srgbClr val="132767"/>
                </a:solidFill>
                <a:latin typeface="Courier New"/>
                <a:cs typeface="Courier New"/>
              </a:rPr>
              <a:t>‘a’</a:t>
            </a:r>
            <a:endParaRPr sz="3200">
              <a:latin typeface="Courier New"/>
              <a:cs typeface="Courier New"/>
            </a:endParaRPr>
          </a:p>
          <a:p>
            <a:pPr marL="9271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solidFill>
                  <a:srgbClr val="132767"/>
                </a:solidFill>
                <a:latin typeface="Courier New"/>
                <a:cs typeface="Courier New"/>
              </a:rPr>
              <a:t>char *ps </a:t>
            </a:r>
            <a:r>
              <a:rPr sz="3200" spc="-5" dirty="0">
                <a:solidFill>
                  <a:srgbClr val="132767"/>
                </a:solidFill>
                <a:latin typeface="Courier New"/>
                <a:cs typeface="Courier New"/>
              </a:rPr>
              <a:t>=</a:t>
            </a:r>
            <a:r>
              <a:rPr sz="3200" spc="1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132767"/>
                </a:solidFill>
                <a:latin typeface="Courier New"/>
                <a:cs typeface="Courier New"/>
              </a:rPr>
              <a:t>"a";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6332220"/>
            <a:ext cx="9144000" cy="982980"/>
          </a:xfrm>
          <a:custGeom>
            <a:avLst/>
            <a:gdLst/>
            <a:ahLst/>
            <a:cxnLst/>
            <a:rect l="l" t="t" r="r" b="b"/>
            <a:pathLst>
              <a:path w="9144000" h="982979">
                <a:moveTo>
                  <a:pt x="9144000" y="982980"/>
                </a:moveTo>
                <a:lnTo>
                  <a:pt x="9144000" y="0"/>
                </a:lnTo>
                <a:lnTo>
                  <a:pt x="0" y="0"/>
                </a:lnTo>
                <a:lnTo>
                  <a:pt x="0" y="982980"/>
                </a:lnTo>
                <a:lnTo>
                  <a:pt x="9144000" y="982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265" y="673862"/>
            <a:ext cx="42271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CHUỖI VÀ KÝ</a:t>
            </a:r>
            <a:r>
              <a:rPr sz="4000" spc="-125" dirty="0"/>
              <a:t> </a:t>
            </a:r>
            <a:r>
              <a:rPr sz="4000" spc="-5" dirty="0"/>
              <a:t>TỰ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457200" y="1436369"/>
            <a:ext cx="9144000" cy="212090"/>
            <a:chOff x="457200" y="1436369"/>
            <a:chExt cx="9144000" cy="212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436369"/>
              <a:ext cx="9143999" cy="1386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436369"/>
              <a:ext cx="8839200" cy="163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1572005"/>
              <a:ext cx="9144000" cy="762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6939" y="1798878"/>
            <a:ext cx="5478145" cy="14979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800" spc="45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132767"/>
                </a:solidFill>
                <a:latin typeface="Arial"/>
                <a:cs typeface="Arial"/>
              </a:rPr>
              <a:t>Với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một con trỏ </a:t>
            </a:r>
            <a:r>
              <a:rPr sz="2800" b="1" dirty="0">
                <a:solidFill>
                  <a:srgbClr val="132767"/>
                </a:solidFill>
                <a:latin typeface="Arial"/>
                <a:cs typeface="Arial"/>
              </a:rPr>
              <a:t>char *p</a:t>
            </a:r>
            <a:r>
              <a:rPr sz="2800" b="1" spc="-105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thì: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20"/>
              </a:spcBef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*p 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'a';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//hợp</a:t>
            </a:r>
            <a:r>
              <a:rPr sz="2800" spc="-7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lệ</a:t>
            </a:r>
            <a:endParaRPr sz="2800">
              <a:latin typeface="Courier New"/>
              <a:cs typeface="Courier New"/>
            </a:endParaRPr>
          </a:p>
          <a:p>
            <a:pPr marL="354965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*p 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"a“; //không 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hợp</a:t>
            </a:r>
            <a:r>
              <a:rPr sz="2800" spc="-10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lệ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9839" y="3264220"/>
            <a:ext cx="1727835" cy="106362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p =</a:t>
            </a:r>
            <a:r>
              <a:rPr sz="2800" spc="-12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"a“;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p =</a:t>
            </a:r>
            <a:r>
              <a:rPr sz="2800" spc="-13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'a';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6891" y="3264220"/>
            <a:ext cx="4573905" cy="159829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//hợp</a:t>
            </a:r>
            <a:r>
              <a:rPr sz="2800" spc="-2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lệ</a:t>
            </a:r>
            <a:endParaRPr sz="2800">
              <a:latin typeface="Courier New"/>
              <a:cs typeface="Courier New"/>
            </a:endParaRPr>
          </a:p>
          <a:p>
            <a:pPr marL="462915" marR="5080" indent="-450850">
              <a:lnSpc>
                <a:spcPts val="4210"/>
              </a:lnSpc>
              <a:spcBef>
                <a:spcPts val="155"/>
              </a:spcBef>
            </a:pP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//</a:t>
            </a:r>
            <a:r>
              <a:rPr sz="2800" b="1" i="1" dirty="0">
                <a:solidFill>
                  <a:srgbClr val="132767"/>
                </a:solidFill>
                <a:latin typeface="Times New Roman"/>
                <a:cs typeface="Times New Roman"/>
              </a:rPr>
              <a:t>không hợp lệ vì p là con</a:t>
            </a:r>
            <a:r>
              <a:rPr sz="2800" b="1" i="1" spc="-1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trỏ,  </a:t>
            </a:r>
            <a:r>
              <a:rPr sz="2800" b="1" i="1" dirty="0">
                <a:solidFill>
                  <a:srgbClr val="132767"/>
                </a:solidFill>
                <a:latin typeface="Times New Roman"/>
                <a:cs typeface="Times New Roman"/>
              </a:rPr>
              <a:t>không phải ký</a:t>
            </a:r>
            <a:r>
              <a:rPr sz="2800" b="1" i="1" spc="-45" dirty="0">
                <a:solidFill>
                  <a:srgbClr val="132767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132767"/>
                </a:solidFill>
                <a:latin typeface="Times New Roman"/>
                <a:cs typeface="Times New Roman"/>
              </a:rPr>
              <a:t>tự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200" y="5353050"/>
            <a:ext cx="9144000" cy="1962150"/>
          </a:xfrm>
          <a:custGeom>
            <a:avLst/>
            <a:gdLst/>
            <a:ahLst/>
            <a:cxnLst/>
            <a:rect l="l" t="t" r="r" b="b"/>
            <a:pathLst>
              <a:path w="9144000" h="1962150">
                <a:moveTo>
                  <a:pt x="9144000" y="0"/>
                </a:moveTo>
                <a:lnTo>
                  <a:pt x="0" y="0"/>
                </a:lnTo>
                <a:lnTo>
                  <a:pt x="0" y="979170"/>
                </a:lnTo>
                <a:lnTo>
                  <a:pt x="0" y="1962150"/>
                </a:lnTo>
                <a:lnTo>
                  <a:pt x="9144000" y="1962150"/>
                </a:lnTo>
                <a:lnTo>
                  <a:pt x="9144000" y="97917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6939" y="4871265"/>
            <a:ext cx="4411345" cy="201739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cũng có thể</a:t>
            </a:r>
            <a:r>
              <a:rPr sz="2800" spc="-3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viết: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20"/>
              </a:spcBef>
            </a:pP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char </a:t>
            </a: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*p 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=</a:t>
            </a:r>
            <a:r>
              <a:rPr sz="2800" spc="-85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"string";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800" spc="30" dirty="0">
                <a:solidFill>
                  <a:srgbClr val="184BB2"/>
                </a:solidFill>
                <a:latin typeface="Wingdings"/>
                <a:cs typeface="Wingdings"/>
              </a:rPr>
              <a:t></a:t>
            </a:r>
            <a:r>
              <a:rPr sz="2800" spc="30" dirty="0">
                <a:solidFill>
                  <a:srgbClr val="132767"/>
                </a:solidFill>
                <a:latin typeface="Arial"/>
                <a:cs typeface="Arial"/>
              </a:rPr>
              <a:t>nhưng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lại không thể</a:t>
            </a:r>
            <a:r>
              <a:rPr sz="2800" spc="-80" dirty="0">
                <a:solidFill>
                  <a:srgbClr val="132767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32767"/>
                </a:solidFill>
                <a:latin typeface="Arial"/>
                <a:cs typeface="Arial"/>
              </a:rPr>
              <a:t>viết: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80"/>
              </a:spcBef>
            </a:pPr>
            <a:r>
              <a:rPr sz="2800" spc="-5" dirty="0">
                <a:solidFill>
                  <a:srgbClr val="132767"/>
                </a:solidFill>
                <a:latin typeface="Courier New"/>
                <a:cs typeface="Courier New"/>
              </a:rPr>
              <a:t>*p </a:t>
            </a:r>
            <a:r>
              <a:rPr sz="2800" dirty="0">
                <a:solidFill>
                  <a:srgbClr val="132767"/>
                </a:solidFill>
                <a:latin typeface="Courier New"/>
                <a:cs typeface="Courier New"/>
              </a:rPr>
              <a:t>=</a:t>
            </a:r>
            <a:r>
              <a:rPr sz="2800" spc="-50" dirty="0">
                <a:solidFill>
                  <a:srgbClr val="132767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32767"/>
                </a:solidFill>
                <a:latin typeface="Courier New"/>
                <a:cs typeface="Courier New"/>
              </a:rPr>
              <a:t>"string";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ABA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1895</Words>
  <Application>Microsoft Office PowerPoint</Application>
  <PresentationFormat>Custom</PresentationFormat>
  <Paragraphs>247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Times New Roman</vt:lpstr>
      <vt:lpstr>Calibri</vt:lpstr>
      <vt:lpstr>Tahoma</vt:lpstr>
      <vt:lpstr>Wingdings</vt:lpstr>
      <vt:lpstr>Courier New</vt:lpstr>
      <vt:lpstr>Office Theme</vt:lpstr>
      <vt:lpstr>PowerPoint Presentation</vt:lpstr>
      <vt:lpstr>MỤC TIÊU</vt:lpstr>
      <vt:lpstr>NỘI DUNG CHÍNH</vt:lpstr>
      <vt:lpstr>KHÁI NIỆM</vt:lpstr>
      <vt:lpstr>KHAI BÁO VÀ KHỞI GÁN CHUỖI</vt:lpstr>
      <vt:lpstr>PHÉP GÁN CHUỖI</vt:lpstr>
      <vt:lpstr>PHÉP GÁN CHUỖI</vt:lpstr>
      <vt:lpstr>CHUỖI VÀ KÝ TỰ</vt:lpstr>
      <vt:lpstr>CHUỖI VÀ KÝ TỰ</vt:lpstr>
      <vt:lpstr>NHẬP XUẤT CHUỖI</vt:lpstr>
      <vt:lpstr>NHẬP XUẤT CHUỖI</vt:lpstr>
      <vt:lpstr>NHẬP XUẤT CHUỖI</vt:lpstr>
      <vt:lpstr>NHẬP XUẤT CHUỖI</vt:lpstr>
      <vt:lpstr>SO SÁNH CHUỖI</vt:lpstr>
      <vt:lpstr>SO SÁNH CHUỖI</vt:lpstr>
      <vt:lpstr>MỘT SỐ HÀM XỬ LÝ CHUỖI</vt:lpstr>
      <vt:lpstr>MỘT SỐ HÀM XỬ LÝ CHUỖI</vt:lpstr>
      <vt:lpstr>MỘT SỐ HÀM XỬ LÝ CHUỖI</vt:lpstr>
      <vt:lpstr>MỘT SỐ HÀM XỬ LÝ CHUỖI</vt:lpstr>
      <vt:lpstr>MỘT SỐ HÀM XỬ LÝ CHUỖI</vt:lpstr>
      <vt:lpstr>MỘT SỐ HÀM XỬ LÝ CHUỖI</vt:lpstr>
      <vt:lpstr>MỘT SỐ HÀM XỬ LÝ CHUỖI</vt:lpstr>
      <vt:lpstr>MỘT SỐ HÀM XỬ LÝ CHUỖI</vt:lpstr>
      <vt:lpstr>MỘT SỐ VÍ DỤ VỀ XỬ LÝ CHUỖI</vt:lpstr>
      <vt:lpstr>MỘT SỐ VÍ DỤ VỀ XỬ LÝ CHUỖI</vt:lpstr>
      <vt:lpstr>MỘT SỐ VÍ DỤ VỀ XỬ LÝ CHUỖI</vt:lpstr>
      <vt:lpstr>MỘT SỐ VÍ DỤ VỀ XỬ LÝ CHUỖI</vt:lpstr>
      <vt:lpstr>MỘT SỐ VÍ DỤ VỀ XỬ LÝ CHUỖI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Bai 6. Chuoi ky tu.pptx</dc:title>
  <dc:creator>Pham Anh Phuong</dc:creator>
  <cp:lastModifiedBy>Windows User</cp:lastModifiedBy>
  <cp:revision>1</cp:revision>
  <dcterms:created xsi:type="dcterms:W3CDTF">2020-06-05T20:17:26Z</dcterms:created>
  <dcterms:modified xsi:type="dcterms:W3CDTF">2020-06-30T08:37:07Z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2013-11-13T00:00:00Z</vt:filetime>
  </property>
  <property fmtid="{D5CDD505-2E9C-101B-9397-08002B2CF9AE}" pid="3" name="Creator">
    <vt:lpwstr>PScript5.dll Version 5.2</vt:lpwstr>
  </property>
  <property fmtid="{D5CDD505-2E9C-101B-9397-08002B2CF9AE}" pid="4" name="LastSaved">
    <vt:filetime>2020-06-05T00:00:00Z</vt:filetime>
  </property>
</Properties>
</file>